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65_4A527072.xml" ContentType="application/vnd.ms-powerpoint.comments+xml"/>
  <Override PartName="/ppt/notesSlides/notesSlide5.xml" ContentType="application/vnd.openxmlformats-officedocument.presentationml.notesSlide+xml"/>
  <Override PartName="/ppt/comments/modernComment_164_1838C514.xml" ContentType="application/vnd.ms-powerpoint.comments+xml"/>
  <Override PartName="/ppt/notesSlides/notesSlide6.xml" ContentType="application/vnd.openxmlformats-officedocument.presentationml.notesSlide+xml"/>
  <Override PartName="/ppt/comments/modernComment_167_3C61759D.xml" ContentType="application/vnd.ms-powerpoint.comments+xml"/>
  <Override PartName="/ppt/notesSlides/notesSlide7.xml" ContentType="application/vnd.openxmlformats-officedocument.presentationml.notesSlide+xml"/>
  <Override PartName="/ppt/comments/modernComment_168_55551327.xml" ContentType="application/vnd.ms-powerpoint.comments+xml"/>
  <Override PartName="/ppt/notesSlides/notesSlide8.xml" ContentType="application/vnd.openxmlformats-officedocument.presentationml.notesSlide+xml"/>
  <Override PartName="/ppt/comments/modernComment_16A_803E38EF.xml" ContentType="application/vnd.ms-powerpoint.comments+xml"/>
  <Override PartName="/ppt/notesSlides/notesSlide9.xml" ContentType="application/vnd.openxmlformats-officedocument.presentationml.notesSlide+xml"/>
  <Override PartName="/ppt/comments/modernComment_15D_9FCA6C2C.xml" ContentType="application/vnd.ms-powerpoint.comments+xml"/>
  <Override PartName="/ppt/notesSlides/notesSlide10.xml" ContentType="application/vnd.openxmlformats-officedocument.presentationml.notesSlide+xml"/>
  <Override PartName="/ppt/comments/modernComment_174_B0EB44.xml" ContentType="application/vnd.ms-powerpoint.comments+xml"/>
  <Override PartName="/ppt/notesSlides/notesSlide11.xml" ContentType="application/vnd.openxmlformats-officedocument.presentationml.notesSlide+xml"/>
  <Override PartName="/ppt/comments/modernComment_176_D757FCD1.xml" ContentType="application/vnd.ms-powerpoint.comments+xml"/>
  <Override PartName="/ppt/notesSlides/notesSlide12.xml" ContentType="application/vnd.openxmlformats-officedocument.presentationml.notesSlide+xml"/>
  <Override PartName="/ppt/comments/modernComment_177_D0D1C7E9.xml" ContentType="application/vnd.ms-powerpoint.comments+xml"/>
  <Override PartName="/ppt/notesSlides/notesSlide13.xml" ContentType="application/vnd.openxmlformats-officedocument.presentationml.notesSlide+xml"/>
  <Override PartName="/ppt/comments/modernComment_178_A6344CF4.xml" ContentType="application/vnd.ms-powerpoint.comments+xml"/>
  <Override PartName="/ppt/notesSlides/notesSlide14.xml" ContentType="application/vnd.openxmlformats-officedocument.presentationml.notesSlide+xml"/>
  <Override PartName="/ppt/comments/modernComment_179_F2A6D0DB.xml" ContentType="application/vnd.ms-powerpoint.comments+xml"/>
  <Override PartName="/ppt/notesSlides/notesSlide15.xml" ContentType="application/vnd.openxmlformats-officedocument.presentationml.notesSlide+xml"/>
  <Override PartName="/ppt/comments/modernComment_172_EEACF7CC.xml" ContentType="application/vnd.ms-powerpoint.comments+xml"/>
  <Override PartName="/ppt/notesSlides/notesSlide16.xml" ContentType="application/vnd.openxmlformats-officedocument.presentationml.notesSlide+xml"/>
  <Override PartName="/ppt/comments/modernComment_173_53DC8125.xml" ContentType="application/vnd.ms-powerpoint.comments+xml"/>
  <Override PartName="/ppt/comments/modernComment_155_99821ED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52" r:id="rId2"/>
    <p:sldId id="335" r:id="rId3"/>
    <p:sldId id="271" r:id="rId4"/>
    <p:sldId id="355" r:id="rId5"/>
    <p:sldId id="353" r:id="rId6"/>
    <p:sldId id="357" r:id="rId7"/>
    <p:sldId id="356" r:id="rId8"/>
    <p:sldId id="359" r:id="rId9"/>
    <p:sldId id="360" r:id="rId10"/>
    <p:sldId id="362" r:id="rId11"/>
    <p:sldId id="349" r:id="rId12"/>
    <p:sldId id="372" r:id="rId13"/>
    <p:sldId id="374" r:id="rId14"/>
    <p:sldId id="375" r:id="rId15"/>
    <p:sldId id="376" r:id="rId16"/>
    <p:sldId id="377" r:id="rId17"/>
    <p:sldId id="370" r:id="rId18"/>
    <p:sldId id="371" r:id="rId19"/>
    <p:sldId id="341" r:id="rId20"/>
  </p:sldIdLst>
  <p:sldSz cx="12192000" cy="6858000"/>
  <p:notesSz cx="6858000" cy="9144000"/>
  <p:embeddedFontLst>
    <p:embeddedFont>
      <p:font typeface="맑은 고딕" panose="020B0503020000020004" pitchFamily="34" charset="-127"/>
      <p:regular r:id="rId22"/>
      <p:bold r:id="rId23"/>
    </p:embeddedFont>
    <p:embeddedFont>
      <p:font typeface="나눔고딕 ExtraBold" panose="020D0604000000000000" pitchFamily="34" charset="-127"/>
      <p:bold r:id="rId24"/>
    </p:embeddedFont>
    <p:embeddedFont>
      <p:font typeface="나눔스퀘어_ac" panose="020B0600000101010101" pitchFamily="34" charset="-127"/>
      <p:regular r:id="rId25"/>
    </p:embeddedFont>
    <p:embeddedFont>
      <p:font typeface="나눔스퀘어_ac Bold" panose="020B0600000101010101" pitchFamily="34" charset="-127"/>
      <p:bold r:id="rId26"/>
    </p:embeddedFont>
    <p:embeddedFont>
      <p:font typeface="나눔스퀘어_ac ExtraBold" panose="020B0600000101010101" pitchFamily="34" charset="-127"/>
      <p:bold r:id="rId27"/>
    </p:embeddedFont>
    <p:embeddedFont>
      <p:font typeface="나눔스퀘어OTF_ac" panose="020B0600000101010101" pitchFamily="34" charset="-127"/>
      <p:regular r:id="rId28"/>
    </p:embeddedFont>
    <p:embeddedFont>
      <p:font typeface="나눔스퀘어OTF_ac Bold" panose="020B0600000101010101" pitchFamily="34" charset="-127"/>
      <p:bold r:id="rId29"/>
    </p:embeddedFont>
    <p:embeddedFont>
      <p:font typeface="나눔스퀘어OTF_ac ExtraBold" panose="020B0600000101010101" pitchFamily="34" charset="-127"/>
      <p:bold r:id="rId30"/>
    </p:embeddedFont>
    <p:embeddedFont>
      <p:font typeface="나눔스퀘어OTF_ac Light" panose="020B0600000101010101" pitchFamily="34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63FB34-CDA5-8171-C261-CD1DC9295088}" name="김남훈(2018314004)" initials="김" userId="S::2018314004@tukorea.ac.kr::dbb6eace-ae64-4bb3-8a2c-9e0bf8ec00e0" providerId="AD"/>
  <p188:author id="{17B26E48-4EAC-B40F-1C49-607C6E817D56}" name="게스트 사용자" initials="게사" userId="S::urn:spo:anon#4ca567c06034682f696164df3e978497a72ed30fcb2a27e92a9b93b78f416a28::" providerId="AD"/>
  <p188:author id="{E98DB2AD-3FD6-92E1-2865-4792FB852CC6}" name="sun14987@naver.com" initials="s" userId="90b6b36bb6797d60" providerId="Windows Live"/>
  <p188:author id="{5CC1F5BC-B748-C8F5-A03F-6ECE328871C9}" name="남 도형" initials="남도" userId="d318cc25ec9154f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FD966"/>
    <a:srgbClr val="FFEBAB"/>
    <a:srgbClr val="1A2E52"/>
    <a:srgbClr val="A11026"/>
    <a:srgbClr val="0279FB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98BE6-2FD7-8141-9576-0858A744D776}" v="5" dt="2023-09-24T16:09:38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48"/>
    <p:restoredTop sz="94461" autoAdjust="0"/>
  </p:normalViewPr>
  <p:slideViewPr>
    <p:cSldViewPr snapToGrid="0">
      <p:cViewPr varScale="1">
        <p:scale>
          <a:sx n="55" d="100"/>
          <a:sy n="55" d="100"/>
        </p:scale>
        <p:origin x="160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/Relationships>
</file>

<file path=ppt/comments/modernComment_155_99821E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3BD8D2-DAA3-499F-8BD8-0B37B9559884}" authorId="{E98DB2AD-3FD6-92E1-2865-4792FB852CC6}" created="2023-06-04T16:27:32.821">
    <pc:sldMkLst xmlns:pc="http://schemas.microsoft.com/office/powerpoint/2013/main/command">
      <pc:docMk/>
      <pc:sldMk cId="2575441624" sldId="341"/>
    </pc:sldMkLst>
    <p188:txBody>
      <a:bodyPr/>
      <a:lstStyle/>
      <a:p>
        <a:r>
          <a:rPr lang="ko-KR" altLang="en-US"/>
          <a:t>여기는 참고문헌입니다하고 걍 넘어가삼</a:t>
        </a:r>
      </a:p>
    </p188:txBody>
  </p188:cm>
</p188:cmLst>
</file>

<file path=ppt/comments/modernComment_15D_9FCA6C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24BE7D-8B4B-4162-8909-190F995A8ABA}" authorId="{17B26E48-4EAC-B40F-1C49-607C6E817D56}" created="2023-06-03T16:07:54.649">
    <pc:sldMkLst xmlns:pc="http://schemas.microsoft.com/office/powerpoint/2013/main/command">
      <pc:docMk/>
      <pc:sldMk cId="2680843308" sldId="349"/>
    </pc:sldMkLst>
    <p188:txBody>
      <a:bodyPr/>
      <a:lstStyle/>
      <a:p>
        <a:r>
          <a:rPr lang="ko-KR" altLang="en-US"/>
          <a:t>이거 벡터화는 이러이러한 방법이있다고 설명하고 그 중 데이터 특성과 맞는 방법을 선택할 에정이라고 말해 근데 벡터화 저3 가지정도는 설명하줄 알아야하니까 구글링해서 이해해라잉 예시보면 바로이해됨</a:t>
        </a:r>
      </a:p>
    </p188:txBody>
  </p188:cm>
  <p188:cm id="{28BBBA23-206F-4965-B0DB-94D05313B029}" authorId="{E98DB2AD-3FD6-92E1-2865-4792FB852CC6}" created="2023-06-04T16:00:39.898">
    <pc:sldMkLst xmlns:pc="http://schemas.microsoft.com/office/powerpoint/2013/main/command">
      <pc:docMk/>
      <pc:sldMk cId="2680843308" sldId="349"/>
    </pc:sldMkLst>
    <p188:txBody>
      <a:bodyPr/>
      <a:lstStyle/>
      <a:p>
        <a:r>
          <a:rPr lang="ko-KR" altLang="en-US"/>
          <a:t>이제저희가 전처리한 데이터를 바탕으로 벡터화를 진행시켜 텍스트데이터를 수치화를 해볼예정입니다. 벡터화에는 다양한 방법이 있지만 대표적으로 저 3가지설명하고 데이터의특성과 여러가지방법을 고려 해본뒤 결정하려합니다. 라고 설명 고고</a:t>
        </a:r>
      </a:p>
    </p188:txBody>
  </p188:cm>
</p188:cmLst>
</file>

<file path=ppt/comments/modernComment_164_1838C5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065D6B-525A-4C72-BB65-C7892F90B91A}" authorId="{E98DB2AD-3FD6-92E1-2865-4792FB852CC6}" created="2023-06-04T15:54:56.405">
    <pc:sldMkLst xmlns:pc="http://schemas.microsoft.com/office/powerpoint/2013/main/command">
      <pc:docMk/>
      <pc:sldMk cId="406373652" sldId="356"/>
    </pc:sldMkLst>
    <p188:txBody>
      <a:bodyPr/>
      <a:lstStyle/>
      <a:p>
        <a:r>
          <a:rPr lang="ko-KR" altLang="en-US"/>
          <a:t>이거는 컬럼별로 명칭말해주면서 이렇게 크롤링을 해봤다.</a:t>
        </a:r>
      </a:p>
    </p188:txBody>
  </p188:cm>
</p188:cmLst>
</file>

<file path=ppt/comments/modernComment_165_4A5270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9B72DF-4454-4B94-B0EC-3F5E5A656A34}" authorId="{E98DB2AD-3FD6-92E1-2865-4792FB852CC6}" created="2023-06-04T15:47:20.316">
    <pc:sldMkLst xmlns:pc="http://schemas.microsoft.com/office/powerpoint/2013/main/command">
      <pc:docMk/>
      <pc:sldMk cId="1246916722" sldId="357"/>
    </pc:sldMkLst>
    <p188:txBody>
      <a:bodyPr/>
      <a:lstStyle/>
      <a:p>
        <a:r>
          <a:rPr lang="ko-KR" altLang="en-US"/>
          <a:t>전체 리뷰를 크롤링 하여 컬럼별로 나누었다라는 말도 해줘</a:t>
        </a:r>
      </a:p>
    </p188:txBody>
  </p188:cm>
</p188:cmLst>
</file>

<file path=ppt/comments/modernComment_167_3C6175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45C93E-5B97-4A15-A5A0-D54F0E2C9893}" authorId="{E98DB2AD-3FD6-92E1-2865-4792FB852CC6}" created="2023-06-04T15:50:54.46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13020061" sldId="359"/>
      <ac:spMk id="39" creationId="{41978084-7BDD-60F1-23D1-8CD005C125A0}"/>
    </ac:deMkLst>
    <p188:txBody>
      <a:bodyPr/>
      <a:lstStyle/>
      <a:p>
        <a:r>
          <a:rPr lang="ko-KR" altLang="en-US"/>
          <a:t>1.어간추출 설명할때  단어들을 기본형태로 정규화하여 통일을 할 수있다 하지만 사전에 존재하지않는 단어가 나올수도 있는게 단점이다 이거 설명해주고
2.나머지는 다 이해되지? 2가지척도 5점만점통일시켰다해줘 정규화말고 </a:t>
        </a:r>
      </a:p>
    </p188:txBody>
  </p188:cm>
</p188:cmLst>
</file>

<file path=ppt/comments/modernComment_168_555513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701D9E-1BE6-4B9C-B5EC-443AD187A52D}" authorId="{E98DB2AD-3FD6-92E1-2865-4792FB852CC6}" created="2023-06-04T15:52:21.845">
    <pc:sldMkLst xmlns:pc="http://schemas.microsoft.com/office/powerpoint/2013/main/command">
      <pc:docMk/>
      <pc:sldMk cId="1431638823" sldId="360"/>
    </pc:sldMkLst>
    <p188:txBody>
      <a:bodyPr/>
      <a:lstStyle/>
      <a:p>
        <a:r>
          <a:rPr lang="ko-KR" altLang="en-US"/>
          <a:t>전처리후 데이터 입니다.  점수는 5점만점으로 통일이 되었고 리뷰는 단어로 전처리 되었습니다. 이러고넘어가면될듯</a:t>
        </a:r>
      </a:p>
    </p188:txBody>
  </p188:cm>
</p188:cmLst>
</file>

<file path=ppt/comments/modernComment_16A_803E38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E08B6A-1485-4544-8C9F-2A16DB67B232}" authorId="{E98DB2AD-3FD6-92E1-2865-4792FB852CC6}" created="2023-06-04T15:58:41.332">
    <pc:sldMkLst xmlns:pc="http://schemas.microsoft.com/office/powerpoint/2013/main/command">
      <pc:docMk/>
      <pc:sldMk cId="2151561455" sldId="362"/>
    </pc:sldMkLst>
    <p188:txBody>
      <a:bodyPr/>
      <a:lstStyle/>
      <a:p>
        <a:r>
          <a:rPr lang="ko-KR" altLang="en-US"/>
          <a:t>전처리한것을 바탕으로 바로 워드클라우드를 진행해봤습니다. 
화이트헤드, 스멜, 골든,스위트등 향이나 외관색깔등 다양한 단어가 있었습니다. 이렇게만 하고 넘어가고</a:t>
        </a:r>
      </a:p>
    </p188:txBody>
  </p188:cm>
</p188:cmLst>
</file>

<file path=ppt/comments/modernComment_172_EEACF7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50C405-959D-6249-BC39-9A1CB0BC986A}" authorId="{E98DB2AD-3FD6-92E1-2865-4792FB852CC6}" created="2023-06-04T16:20:22.824">
    <pc:sldMkLst xmlns:pc="http://schemas.microsoft.com/office/powerpoint/2013/main/command">
      <pc:docMk/>
      <pc:sldMk cId="1679918615" sldId="358"/>
    </pc:sldMkLst>
    <p188:txBody>
      <a:bodyPr/>
      <a:lstStyle/>
      <a:p>
        <a:r>
          <a:rPr lang="ko-KR" altLang="en-US"/>
          <a:t>다중 회귀 분석을 수행한 결과로 영향력(회귀계수) 있는 단어들의 코사인 유사도를 계산하여 유사한 맥주를 추천해주려고합니다. 전 장에서 진행한 회귀분석결과를 바탕으로 단어들의 영향력을 유사도계산하여 사용자가 원하는 단어와 유사한 단어가 해당된 맥주를 제공해주려 힙니다.이런식으로 말해주고  예시 읽어주고</a:t>
        </a:r>
      </a:p>
    </p188:txBody>
  </p188:cm>
</p188:cmLst>
</file>

<file path=ppt/comments/modernComment_173_53DC812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CC8730-D17D-D342-8B7C-C00E9E72E04E}" authorId="{E98DB2AD-3FD6-92E1-2865-4792FB852CC6}" created="2023-06-04T16:20:22.824">
    <pc:sldMkLst xmlns:pc="http://schemas.microsoft.com/office/powerpoint/2013/main/command">
      <pc:docMk/>
      <pc:sldMk cId="1679918615" sldId="358"/>
    </pc:sldMkLst>
    <p188:txBody>
      <a:bodyPr/>
      <a:lstStyle/>
      <a:p>
        <a:r>
          <a:rPr lang="ko-KR" altLang="en-US"/>
          <a:t>다중 회귀 분석을 수행한 결과로 영향력(회귀계수) 있는 단어들의 코사인 유사도를 계산하여 유사한 맥주를 추천해주려고합니다. 전 장에서 진행한 회귀분석결과를 바탕으로 단어들의 영향력을 유사도계산하여 사용자가 원하는 단어와 유사한 단어가 해당된 맥주를 제공해주려 힙니다.이런식으로 말해주고  예시 읽어주고</a:t>
        </a:r>
      </a:p>
    </p188:txBody>
  </p188:cm>
</p188:cmLst>
</file>

<file path=ppt/comments/modernComment_174_B0EB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4308C1-FB05-F64B-BA91-EFE7C72D4825}" authorId="{E98DB2AD-3FD6-92E1-2865-4792FB852CC6}" created="2023-06-04T16:04:55.265">
    <pc:sldMkLst xmlns:pc="http://schemas.microsoft.com/office/powerpoint/2013/main/command">
      <pc:docMk/>
      <pc:sldMk cId="3307172202" sldId="364"/>
    </pc:sldMkLst>
    <p188:txBody>
      <a:bodyPr/>
      <a:lstStyle/>
      <a:p>
        <a:r>
          <a:rPr lang="ko-KR" altLang="en-US"/>
          <a:t>모든 리뷰를 포함할 수 있는 가장 긴 벡터를 생성하여 독리변수로는 리뷰들의 단어, 종속변수로는 4가지지표를 이용하여 회귀분석을 진행하려합니다. 그중 회귀계수가 양수 ~이렇게설명하고  마지막엔 시각화로표현하여 한눈에 보기쉽게 키워드를 제공할것입니다.</a:t>
        </a:r>
      </a:p>
    </p188:txBody>
  </p188:cm>
</p188:cmLst>
</file>

<file path=ppt/comments/modernComment_176_D757FC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410CC3-E19F-7A40-8EB1-078E04BB0615}" authorId="{E98DB2AD-3FD6-92E1-2865-4792FB852CC6}" created="2023-06-04T16:04:55.265">
    <pc:sldMkLst xmlns:pc="http://schemas.microsoft.com/office/powerpoint/2013/main/command">
      <pc:docMk/>
      <pc:sldMk cId="3307172202" sldId="364"/>
    </pc:sldMkLst>
    <p188:txBody>
      <a:bodyPr/>
      <a:lstStyle/>
      <a:p>
        <a:r>
          <a:rPr lang="ko-KR" altLang="en-US"/>
          <a:t>모든 리뷰를 포함할 수 있는 가장 긴 벡터를 생성하여 독리변수로는 리뷰들의 단어, 종속변수로는 4가지지표를 이용하여 회귀분석을 진행하려합니다. 그중 회귀계수가 양수 ~이렇게설명하고  마지막엔 시각화로표현하여 한눈에 보기쉽게 키워드를 제공할것입니다.</a:t>
        </a:r>
      </a:p>
    </p188:txBody>
  </p188:cm>
</p188:cmLst>
</file>

<file path=ppt/comments/modernComment_177_D0D1C7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6E97F0-DE76-334E-B611-BD89DC9E0348}" authorId="{E98DB2AD-3FD6-92E1-2865-4792FB852CC6}" created="2023-06-04T16:04:55.265">
    <pc:sldMkLst xmlns:pc="http://schemas.microsoft.com/office/powerpoint/2013/main/command">
      <pc:docMk/>
      <pc:sldMk cId="3307172202" sldId="364"/>
    </pc:sldMkLst>
    <p188:replyLst>
      <p188:reply id="{199B575C-AD78-6F4D-A400-085F41CEAB6F}" authorId="{B863FB34-CDA5-8171-C261-CD1DC9295088}" created="2023-07-20T02:21:57.664">
        <p188:txBody>
          <a:bodyPr/>
          <a:lstStyle/>
          <a:p>
            <a:r>
              <a:rPr lang="ko-Kore-US" altLang="en-US"/>
              <a:t> - 토큰화 된 전체 리뷰 데이터에서 빈도수가 많은 단어 상위 50개를 추출
 - 각 맥주 별 리뷰를 그룹화하여 한 맥주에 대한 한 개의 큰 리스트를 생성
 - 상위 50개의 단어들을 컬럼으로 지정하고, 각 맥주 리뷰에 해당 단어들의 출몰 빈도수를 측정 -&gt; 가중치로 변환
 - 만들어진 가중치를 활용하여 코사인 유사도를 통해 추천 시스템 구축
</a:t>
            </a:r>
          </a:p>
        </p188:txBody>
      </p188:reply>
    </p188:replyLst>
    <p188:txBody>
      <a:bodyPr/>
      <a:lstStyle/>
      <a:p>
        <a:r>
          <a:rPr lang="ko-KR" altLang="en-US"/>
          <a:t>모든 리뷰를 포함할 수 있는 가장 긴 벡터를 생성하여 독리변수로는 리뷰들의 단어, 종속변수로는 4가지지표를 이용하여 회귀분석을 진행하려합니다. 그중 회귀계수가 양수 ~이렇게설명하고  마지막엔 시각화로표현하여 한눈에 보기쉽게 키워드를 제공할것입니다.</a:t>
        </a:r>
      </a:p>
    </p188:txBody>
  </p188:cm>
</p188:cmLst>
</file>

<file path=ppt/comments/modernComment_178_A6344C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595B20-DF0C-C140-9778-4A56DF18E235}" authorId="{E98DB2AD-3FD6-92E1-2865-4792FB852CC6}" created="2023-06-04T16:04:55.265">
    <pc:sldMkLst xmlns:pc="http://schemas.microsoft.com/office/powerpoint/2013/main/command">
      <pc:docMk/>
      <pc:sldMk cId="3307172202" sldId="364"/>
    </pc:sldMkLst>
    <p188:replyLst>
      <p188:reply id="{199B575C-AD78-6F4D-A400-085F41CEAB6F}" authorId="{B863FB34-CDA5-8171-C261-CD1DC9295088}" created="2023-07-20T02:21:57.664">
        <p188:txBody>
          <a:bodyPr/>
          <a:lstStyle/>
          <a:p>
            <a:r>
              <a:rPr lang="ko-Kore-US" altLang="en-US"/>
              <a:t> - 토큰화 된 전체 리뷰 데이터에서 빈도수가 많은 단어 상위 50개를 추출
 - 각 맥주 별 리뷰를 그룹화하여 한 맥주에 대한 한 개의 큰 리스트를 생성
 - 상위 50개의 단어들을 컬럼으로 지정하고, 각 맥주 리뷰에 해당 단어들의 출몰 빈도수를 측정 -&gt; 가중치로 변환
 - 만들어진 가중치를 활용하여 코사인 유사도를 통해 추천 시스템 구축
</a:t>
            </a:r>
          </a:p>
        </p188:txBody>
      </p188:reply>
    </p188:replyLst>
    <p188:txBody>
      <a:bodyPr/>
      <a:lstStyle/>
      <a:p>
        <a:r>
          <a:rPr lang="ko-KR" altLang="en-US"/>
          <a:t>모든 리뷰를 포함할 수 있는 가장 긴 벡터를 생성하여 독리변수로는 리뷰들의 단어, 종속변수로는 4가지지표를 이용하여 회귀분석을 진행하려합니다. 그중 회귀계수가 양수 ~이렇게설명하고  마지막엔 시각화로표현하여 한눈에 보기쉽게 키워드를 제공할것입니다.</a:t>
        </a:r>
      </a:p>
    </p188:txBody>
  </p188:cm>
</p188:cmLst>
</file>

<file path=ppt/comments/modernComment_179_F2A6D0D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1FD21B-9634-A745-B340-8B4B993849D4}" authorId="{E98DB2AD-3FD6-92E1-2865-4792FB852CC6}" created="2023-06-04T16:04:55.265">
    <pc:sldMkLst xmlns:pc="http://schemas.microsoft.com/office/powerpoint/2013/main/command">
      <pc:docMk/>
      <pc:sldMk cId="3307172202" sldId="364"/>
    </pc:sldMkLst>
    <p188:replyLst>
      <p188:reply id="{199B575C-AD78-6F4D-A400-085F41CEAB6F}" authorId="{B863FB34-CDA5-8171-C261-CD1DC9295088}" created="2023-07-20T02:21:57.664">
        <p188:txBody>
          <a:bodyPr/>
          <a:lstStyle/>
          <a:p>
            <a:r>
              <a:rPr lang="ko-Kore-US" altLang="en-US"/>
              <a:t> - 토큰화 된 전체 리뷰 데이터에서 빈도수가 많은 단어 상위 50개를 추출
 - 각 맥주 별 리뷰를 그룹화하여 한 맥주에 대한 한 개의 큰 리스트를 생성
 - 상위 50개의 단어들을 컬럼으로 지정하고, 각 맥주 리뷰에 해당 단어들의 출몰 빈도수를 측정 -&gt; 가중치로 변환
 - 만들어진 가중치를 활용하여 코사인 유사도를 통해 추천 시스템 구축
</a:t>
            </a:r>
          </a:p>
        </p188:txBody>
      </p188:reply>
    </p188:replyLst>
    <p188:txBody>
      <a:bodyPr/>
      <a:lstStyle/>
      <a:p>
        <a:r>
          <a:rPr lang="ko-KR" altLang="en-US"/>
          <a:t>모든 리뷰를 포함할 수 있는 가장 긴 벡터를 생성하여 독리변수로는 리뷰들의 단어, 종속변수로는 4가지지표를 이용하여 회귀분석을 진행하려합니다. 그중 회귀계수가 양수 ~이렇게설명하고  마지막엔 시각화로표현하여 한눈에 보기쉽게 키워드를 제공할것입니다.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6A60-E36F-4837-BB52-6D2688AD80E5}" type="datetimeFigureOut">
              <a:t>10/31/23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78826-AEB6-4967-AB80-87D3EF139143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24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3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z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84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z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035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z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401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z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614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z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10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z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151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아직까지 관련 기능을 제공하는 앱은 존재하지 않아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,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시장성이 있다고 생각되어져 해당 기능을 앱이나 웹으로 구현하여 기능을 제공하고자 합니다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53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6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5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z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53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z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81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맑은 고딕"/>
                <a:cs typeface="Calibri"/>
              </a:rPr>
              <a:t>z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15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z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40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7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8826-AEB6-4967-AB80-87D3EF139143}" type="slidenum">
              <a:rPr lang="en-US" altLang="ko-KR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83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350B1-A3A7-BCD0-BD1A-7F9FE22B1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B369A4-B126-6562-8FB0-AC421F3FE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EE22A-8C31-CBFA-2B2D-46688E3B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D6D46-3700-F6E5-9C07-E645E666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4CC44-856C-C044-36C2-77F42879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7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50901-BDAE-F449-15B8-C8A1478E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352D28-936F-5EE1-0007-58CFF683F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89A16-EF57-E9DC-C501-C6D027E6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18AFD-3B8C-834A-26A1-F78B3892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F53EE1-16CB-9EE7-6116-E49C2020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91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79F881-4E9F-3CC1-E9DD-AB426FE84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9D5C6D-C9DD-D643-7BD9-5AAD82C4A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B47E5-81CC-64AB-8F48-618FBFA0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D8945-F3A1-A086-3244-B7112B1E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D2C9E-2EA7-E90A-9270-33634B19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9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8AF8D-1026-898E-D56B-F4874DF1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F3EB0E-3AD0-8D5E-3AB3-056D6C07E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0BF6B-8863-619E-167D-8C6A88E0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056A1-F177-2DE6-ABF8-CD23BDA0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30DDE-9C7C-75AF-41DF-6C1B1C344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38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18EE2-C978-4D6D-B7CD-00CE8492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038884-98E7-C19A-2C85-C93C3C72E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ED4ED-7298-4907-B152-C86B4F4E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23290-61DF-3133-9CEB-2C892883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3CB8BF-C048-BA50-8C33-7B464BE3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522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57761-9A48-09AF-8339-F261AF44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150C2E-CEFA-8C21-19BA-E46F0D2B2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0CE113-3D06-0CFA-AAF1-EE9424ECA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DDFFB5-062E-5C02-7D32-9D1B3933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F5AC3-96E3-DB44-6A72-48E905DE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F9CF51-508A-9251-E977-74E376C6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09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36EC1-6A0D-EE46-B385-B1088C669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E3F0F1-A5C9-C8E3-CE41-63FD2F9D6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0D4955-C2BC-949B-E773-4BD71E5D3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F68FC9-024E-8DCA-2FAF-012B2444B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00DA79-C6E8-447E-D483-8FA531F1F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657DCD-8613-F230-C274-4057F0BD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4DC2CF-9EC4-BC09-7D2C-81678CF3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7226B3-EEE9-97C4-8D4A-69B0A79B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3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E82E0-CBC1-BC95-3F7A-D31C473F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E918D3-7B1F-99C5-C1EB-2291B31B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B04529-5575-E776-602E-B8B0E590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6FC51-83C8-D5B1-953B-77923FF8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5A0873-6662-6EA7-63E0-3D3D31C4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239A8F-8120-AD47-204C-B999354B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1AFDB-2B82-C512-DF91-8361A024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1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5E25F-4D37-91AA-B9CF-36D546B8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88E4E-100A-7646-22DA-3FC40C2A0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E2B2B-918B-AB30-1C65-DCE3D0E70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DF5A48-98E9-7993-7602-B0DAC60B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1670D4-D4D2-7420-38D7-1A5793D1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D555F6-4528-B8A5-D0AB-76074EFF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60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0751C-4913-9983-0FA5-FE142899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9960D9-41E4-7A7F-F061-E5ED6C20A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E96AF3-78B9-ECFC-A55A-903B669AC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545A97-BCE5-B213-46BA-89E4E4B0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58134-5DA7-9F9A-A855-891EE9A85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C7BAA-7BA3-FE00-7501-4EF47515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84128D-BA74-18FC-1C66-A153DA7B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29890C-C51C-EB8B-0D2B-5B261C905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8CED9D-62D2-87D6-783A-9E5F18CEB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BB794-10A4-4F5C-A65A-E1B3B549D89C}" type="datetimeFigureOut">
              <a:rPr lang="ko-KR" altLang="en-US" smtClean="0"/>
              <a:t>2023. 10. 31.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05885D-228A-0C84-40D4-A80FFBF3A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8138ED-5790-0C0D-861D-B9900B0B8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F1A23-D473-4B32-AF6A-DA921AD21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9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A_803E38EF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D_9FCA6C2C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4_B0EB4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6_D757FCD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7_D0D1C7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8_A6344CF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9_F2A6D0DB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2_EEACF7CC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3_53DC812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pia.co.kr/journal/articleDetail?nodeId=NODE11125662" TargetMode="External"/><Relationship Id="rId2" Type="http://schemas.microsoft.com/office/2018/10/relationships/comments" Target="../comments/modernComment_155_99821ED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text/guide/word_embeddings?hl=ko" TargetMode="External"/><Relationship Id="rId5" Type="http://schemas.openxmlformats.org/officeDocument/2006/relationships/hyperlink" Target="https://jh2021.tistory.com/5" TargetMode="External"/><Relationship Id="rId4" Type="http://schemas.openxmlformats.org/officeDocument/2006/relationships/hyperlink" Target="https://wikidocs.net/217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5_4A52707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4_1838C5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8/10/relationships/comments" Target="../comments/modernComment_167_3C61759D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8_5555132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82AB85-E67E-138F-20A5-C85FBE838095}"/>
              </a:ext>
            </a:extLst>
          </p:cNvPr>
          <p:cNvSpPr/>
          <p:nvPr/>
        </p:nvSpPr>
        <p:spPr>
          <a:xfrm>
            <a:off x="679938" y="621323"/>
            <a:ext cx="10808677" cy="563879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281A8A-3FE6-BCE2-44BF-A8D5B27ED539}"/>
              </a:ext>
            </a:extLst>
          </p:cNvPr>
          <p:cNvSpPr/>
          <p:nvPr/>
        </p:nvSpPr>
        <p:spPr>
          <a:xfrm>
            <a:off x="8534400" y="5422331"/>
            <a:ext cx="2468704" cy="11539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B1C17C-DBA5-FC7E-258C-1F356E109BBB}"/>
              </a:ext>
            </a:extLst>
          </p:cNvPr>
          <p:cNvSpPr txBox="1"/>
          <p:nvPr/>
        </p:nvSpPr>
        <p:spPr>
          <a:xfrm>
            <a:off x="1380966" y="2275094"/>
            <a:ext cx="5693025" cy="11539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맥주 리뷰 데이터를 활용한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맥주에 대한 정보 제공 및 시각화</a:t>
            </a:r>
            <a:endParaRPr lang="en-US" altLang="ko-KR" sz="3200" b="1" dirty="0">
              <a:solidFill>
                <a:schemeClr val="accent4">
                  <a:lumMod val="60000"/>
                  <a:lumOff val="4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B74A4-0584-86E3-2DDF-09450637D44A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1/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19</a:t>
            </a:r>
            <a:endParaRPr lang="ko-KR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2E7E92-EF57-9C10-F9A8-73EE3F8FAF65}"/>
              </a:ext>
            </a:extLst>
          </p:cNvPr>
          <p:cNvCxnSpPr>
            <a:cxnSpLocks/>
          </p:cNvCxnSpPr>
          <p:nvPr/>
        </p:nvCxnSpPr>
        <p:spPr>
          <a:xfrm>
            <a:off x="1097280" y="2374515"/>
            <a:ext cx="0" cy="1009332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7B3136-8125-47E3-B72B-ED86A966911C}"/>
              </a:ext>
            </a:extLst>
          </p:cNvPr>
          <p:cNvSpPr/>
          <p:nvPr/>
        </p:nvSpPr>
        <p:spPr>
          <a:xfrm>
            <a:off x="536374" y="2214496"/>
            <a:ext cx="457198" cy="13473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E1713E-C7C7-FD45-33EF-AA8ABDFC6D00}"/>
              </a:ext>
            </a:extLst>
          </p:cNvPr>
          <p:cNvGrpSpPr/>
          <p:nvPr/>
        </p:nvGrpSpPr>
        <p:grpSpPr>
          <a:xfrm>
            <a:off x="8644885" y="4824690"/>
            <a:ext cx="2247734" cy="1195282"/>
            <a:chOff x="4972132" y="3891317"/>
            <a:chExt cx="2247734" cy="119528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54D2419-B56D-8A70-642B-14E3C34A2179}"/>
                </a:ext>
              </a:extLst>
            </p:cNvPr>
            <p:cNvSpPr/>
            <p:nvPr/>
          </p:nvSpPr>
          <p:spPr>
            <a:xfrm>
              <a:off x="4972135" y="3891317"/>
              <a:ext cx="2247730" cy="276999"/>
            </a:xfrm>
            <a:prstGeom prst="rect">
              <a:avLst/>
            </a:prstGeom>
            <a:ln>
              <a:noFill/>
            </a:ln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IT경영학과</a:t>
              </a:r>
              <a:r>
                <a:rPr lang="ko-KR" alt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 </a:t>
              </a:r>
              <a:r>
                <a:rPr lang="en-US" altLang="ko-KR" sz="1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2018314004 </a:t>
              </a:r>
              <a:r>
                <a:rPr lang="en-US" altLang="ko-KR" sz="12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김남훈</a:t>
              </a:r>
              <a:endPara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"/>
                <a:ea typeface="나눔스퀘어OTF_ac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D682CB3-4647-85F0-D681-5571C46FB55A}"/>
                </a:ext>
              </a:extLst>
            </p:cNvPr>
            <p:cNvSpPr/>
            <p:nvPr/>
          </p:nvSpPr>
          <p:spPr>
            <a:xfrm>
              <a:off x="4972136" y="4196570"/>
              <a:ext cx="2247730" cy="276999"/>
            </a:xfrm>
            <a:prstGeom prst="rect">
              <a:avLst/>
            </a:prstGeom>
            <a:ln>
              <a:noFill/>
            </a:ln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ko-KR" altLang="en-US" sz="120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IT경영학과</a:t>
              </a:r>
              <a:r>
                <a:rPr lang="ko-KR" altLang="en-US" sz="12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 </a:t>
              </a:r>
              <a:r>
                <a:rPr lang="en-US" altLang="ko-KR" sz="12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2018314015 </a:t>
              </a:r>
              <a:r>
                <a:rPr lang="en-US" altLang="ko-KR" sz="120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서민혁</a:t>
              </a:r>
              <a:endParaRPr lang="ko-KR" altLang="en-US" sz="120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"/>
                <a:ea typeface="나눔스퀘어OTF_ac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DF30175-AE18-103B-30C6-3B8A4A679323}"/>
                </a:ext>
              </a:extLst>
            </p:cNvPr>
            <p:cNvSpPr/>
            <p:nvPr/>
          </p:nvSpPr>
          <p:spPr>
            <a:xfrm>
              <a:off x="4972136" y="4504347"/>
              <a:ext cx="2247730" cy="276999"/>
            </a:xfrm>
            <a:prstGeom prst="rect">
              <a:avLst/>
            </a:prstGeom>
            <a:ln>
              <a:noFill/>
            </a:ln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ko-KR" altLang="en-US" sz="120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 panose="020B0600000101010101" pitchFamily="34" charset="-127"/>
                  <a:ea typeface="나눔스퀘어OTF_ac"/>
                </a:rPr>
                <a:t>IT경영학과</a:t>
              </a:r>
              <a:r>
                <a:rPr lang="ko-KR" altLang="en-US" sz="12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 panose="020B0600000101010101" pitchFamily="34" charset="-127"/>
                  <a:ea typeface="나눔스퀘어OTF_ac"/>
                </a:rPr>
                <a:t> </a:t>
              </a:r>
              <a:r>
                <a:rPr lang="en-US" altLang="ko-KR" sz="12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 panose="020B0600000101010101" pitchFamily="34" charset="-127"/>
                  <a:ea typeface="나눔스퀘어OTF_ac"/>
                </a:rPr>
                <a:t>2018316031 </a:t>
              </a:r>
              <a:r>
                <a:rPr lang="en-US" altLang="ko-KR" sz="120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 panose="020B0600000101010101" pitchFamily="34" charset="-127"/>
                  <a:ea typeface="나눔스퀘어OTF_ac"/>
                </a:rPr>
                <a:t>정찬호</a:t>
              </a:r>
              <a:endParaRPr lang="ko-KR" altLang="en-US" sz="120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" panose="020B0600000101010101" pitchFamily="34" charset="-127"/>
                <a:ea typeface="나눔스퀘어OTF_ac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989D32-922B-AB4E-8202-A1900308FD5B}"/>
                </a:ext>
              </a:extLst>
            </p:cNvPr>
            <p:cNvSpPr/>
            <p:nvPr/>
          </p:nvSpPr>
          <p:spPr>
            <a:xfrm>
              <a:off x="4972132" y="4809600"/>
              <a:ext cx="2247730" cy="276999"/>
            </a:xfrm>
            <a:prstGeom prst="rect">
              <a:avLst/>
            </a:prstGeom>
            <a:ln>
              <a:noFill/>
            </a:ln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ko-KR" altLang="en-US" sz="120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IT경영학과</a:t>
              </a:r>
              <a:r>
                <a:rPr lang="ko-KR" altLang="en-US" sz="12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 </a:t>
              </a:r>
              <a:r>
                <a:rPr lang="en-US" altLang="ko-KR" sz="12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2018314010 </a:t>
              </a:r>
              <a:r>
                <a:rPr lang="en-US" altLang="ko-KR" sz="120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/>
                  <a:ea typeface="나눔스퀘어OTF_ac"/>
                </a:rPr>
                <a:t>남도형</a:t>
              </a:r>
              <a:endParaRPr lang="ko-KR" altLang="en-US" sz="120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"/>
                <a:ea typeface="나눔스퀘어OTF_ac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8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1"/>
    </mc:Choice>
    <mc:Fallback xmlns="">
      <p:transition spd="slow" advTm="866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87509" y="1313755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6EAAB-82BF-8EB1-BF49-ECC7C4C4CD18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3AEEC-9390-EF5B-F857-0C8773D7D25B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2730EFE-79D0-A154-B197-3EB1D6DBBCB3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FA14A1-C4C5-5F2C-C19B-324FA5CE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813" y="1875671"/>
            <a:ext cx="8756374" cy="4278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47DA82-D1B2-154D-A54B-D3905BEF9E7D}"/>
              </a:ext>
            </a:extLst>
          </p:cNvPr>
          <p:cNvSpPr txBox="1"/>
          <p:nvPr/>
        </p:nvSpPr>
        <p:spPr>
          <a:xfrm>
            <a:off x="1095970" y="1285598"/>
            <a:ext cx="349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전처리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후 워드 클라우드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25462-EDEC-3B5F-60CD-08D0C2475149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10/19</a:t>
            </a:r>
            <a:endParaRPr lang="ko-KR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56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56"/>
    </mc:Choice>
    <mc:Fallback xmlns="">
      <p:transition spd="slow" advTm="9056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CFA9ED0-63ED-887C-C94F-2DB20966097A}"/>
              </a:ext>
            </a:extLst>
          </p:cNvPr>
          <p:cNvSpPr/>
          <p:nvPr/>
        </p:nvSpPr>
        <p:spPr>
          <a:xfrm>
            <a:off x="7935275" y="4474883"/>
            <a:ext cx="3146962" cy="1953599"/>
          </a:xfrm>
          <a:prstGeom prst="roundRect">
            <a:avLst>
              <a:gd name="adj" fmla="val 11858"/>
            </a:avLst>
          </a:prstGeom>
          <a:solidFill>
            <a:srgbClr val="1A2E52"/>
          </a:solidFill>
          <a:ln w="19050">
            <a:solidFill>
              <a:srgbClr val="1A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2045975-8C00-9427-2B0C-329A18532BD8}"/>
              </a:ext>
            </a:extLst>
          </p:cNvPr>
          <p:cNvSpPr/>
          <p:nvPr/>
        </p:nvSpPr>
        <p:spPr>
          <a:xfrm>
            <a:off x="4522519" y="4474883"/>
            <a:ext cx="3146962" cy="1953599"/>
          </a:xfrm>
          <a:prstGeom prst="roundRect">
            <a:avLst>
              <a:gd name="adj" fmla="val 11858"/>
            </a:avLst>
          </a:prstGeom>
          <a:solidFill>
            <a:srgbClr val="1A2E52"/>
          </a:solidFill>
          <a:ln w="19050">
            <a:solidFill>
              <a:srgbClr val="1A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D700E6D-3D8E-8B3F-2FD2-B4CF0E9A3325}"/>
              </a:ext>
            </a:extLst>
          </p:cNvPr>
          <p:cNvSpPr/>
          <p:nvPr/>
        </p:nvSpPr>
        <p:spPr>
          <a:xfrm>
            <a:off x="8557490" y="2267652"/>
            <a:ext cx="1902532" cy="372104"/>
          </a:xfrm>
          <a:prstGeom prst="roundRect">
            <a:avLst>
              <a:gd name="adj" fmla="val 50000"/>
            </a:avLst>
          </a:prstGeom>
          <a:solidFill>
            <a:srgbClr val="EAEAEA"/>
          </a:solidFill>
          <a:ln w="19050">
            <a:noFill/>
          </a:ln>
          <a:effectLst>
            <a:outerShdw blurRad="381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319CE0B-716E-862A-AC34-191C03077384}"/>
              </a:ext>
            </a:extLst>
          </p:cNvPr>
          <p:cNvSpPr/>
          <p:nvPr/>
        </p:nvSpPr>
        <p:spPr>
          <a:xfrm>
            <a:off x="5323114" y="2267652"/>
            <a:ext cx="1545772" cy="372104"/>
          </a:xfrm>
          <a:prstGeom prst="roundRect">
            <a:avLst>
              <a:gd name="adj" fmla="val 50000"/>
            </a:avLst>
          </a:prstGeom>
          <a:solidFill>
            <a:srgbClr val="EAEAEA"/>
          </a:solidFill>
          <a:ln w="19050">
            <a:noFill/>
          </a:ln>
          <a:effectLst>
            <a:outerShdw blurRad="381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2410C1-2671-C30B-6689-C1F1B3F0B036}"/>
              </a:ext>
            </a:extLst>
          </p:cNvPr>
          <p:cNvSpPr/>
          <p:nvPr/>
        </p:nvSpPr>
        <p:spPr>
          <a:xfrm>
            <a:off x="1731978" y="2286393"/>
            <a:ext cx="1902532" cy="372104"/>
          </a:xfrm>
          <a:prstGeom prst="roundRect">
            <a:avLst>
              <a:gd name="adj" fmla="val 50000"/>
            </a:avLst>
          </a:prstGeom>
          <a:solidFill>
            <a:srgbClr val="EAEAEA"/>
          </a:solidFill>
          <a:ln w="19050">
            <a:noFill/>
          </a:ln>
          <a:effectLst>
            <a:outerShdw blurRad="381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6CB3645-739D-9A18-E4D4-0073E64A1B7C}"/>
              </a:ext>
            </a:extLst>
          </p:cNvPr>
          <p:cNvSpPr/>
          <p:nvPr/>
        </p:nvSpPr>
        <p:spPr>
          <a:xfrm>
            <a:off x="1109763" y="4474883"/>
            <a:ext cx="3146962" cy="1953599"/>
          </a:xfrm>
          <a:prstGeom prst="roundRect">
            <a:avLst>
              <a:gd name="adj" fmla="val 11858"/>
            </a:avLst>
          </a:prstGeom>
          <a:solidFill>
            <a:srgbClr val="1A2E52"/>
          </a:solidFill>
          <a:ln w="19050">
            <a:solidFill>
              <a:srgbClr val="1A2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38005" y="1324596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47AADB-9EAF-F0E7-558E-B9F91A157FD8}"/>
              </a:ext>
            </a:extLst>
          </p:cNvPr>
          <p:cNvSpPr/>
          <p:nvPr/>
        </p:nvSpPr>
        <p:spPr>
          <a:xfrm>
            <a:off x="1290468" y="1232658"/>
            <a:ext cx="9988397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sz="2000">
              <a:solidFill>
                <a:srgbClr val="000000"/>
              </a:solidFill>
              <a:ea typeface="나눔스퀘어OTF_ac Extra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7797DE-01EC-531B-97A0-02913BD28BF1}"/>
              </a:ext>
            </a:extLst>
          </p:cNvPr>
          <p:cNvSpPr/>
          <p:nvPr/>
        </p:nvSpPr>
        <p:spPr>
          <a:xfrm>
            <a:off x="1065598" y="1198168"/>
            <a:ext cx="3657016" cy="9295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/>
              </a:rPr>
              <a:t>벡터화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/>
              </a:rPr>
              <a:t>(Text Vectorization)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전처리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된 리뷰 데이터를 벡터화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B5953-22C0-3158-3FA6-544CED278F2F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9E218B-DF31-9AB9-4561-C6BE40526A82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FBFBECD8-B23A-593D-6A4F-8ECD335B2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92" y="2832118"/>
            <a:ext cx="3017016" cy="1565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F8AF82-6E03-FCF6-5D1D-D7CE0CE9315C}"/>
              </a:ext>
            </a:extLst>
          </p:cNvPr>
          <p:cNvSpPr txBox="1"/>
          <p:nvPr/>
        </p:nvSpPr>
        <p:spPr>
          <a:xfrm>
            <a:off x="1741827" y="2327118"/>
            <a:ext cx="1882834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300" dirty="0" err="1">
                <a:solidFill>
                  <a:srgbClr val="1A2E52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CounterVectorizer</a:t>
            </a:r>
            <a:endParaRPr lang="ko-KR" altLang="en-US" sz="1300" dirty="0">
              <a:solidFill>
                <a:srgbClr val="1A2E52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6" name="그림 7" descr="텍스트, 키보드이(가) 표시된 사진&#10;&#10;자동 생성된 설명">
            <a:extLst>
              <a:ext uri="{FF2B5EF4-FFF2-40B4-BE49-F238E27FC236}">
                <a16:creationId xmlns:a16="http://schemas.microsoft.com/office/drawing/2014/main" id="{08EFF2C0-686C-F96D-8B76-A05B2B40B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71" y="2907247"/>
            <a:ext cx="2536950" cy="14450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8E1C1E-B24E-DDC5-AC14-0837334D90DC}"/>
              </a:ext>
            </a:extLst>
          </p:cNvPr>
          <p:cNvSpPr/>
          <p:nvPr/>
        </p:nvSpPr>
        <p:spPr>
          <a:xfrm>
            <a:off x="1552242" y="4908127"/>
            <a:ext cx="2262004" cy="14387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문서 집합에서 단어 토큰 생성</a:t>
            </a:r>
            <a:endParaRPr lang="ko-KR" sz="1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문서의 </a:t>
            </a:r>
            <a:r>
              <a:rPr lang="ko-KR" altLang="en-US" sz="1400" b="1" dirty="0">
                <a:solidFill>
                  <a:srgbClr val="FFD966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토큰 출현 빈도</a:t>
            </a: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bow</a:t>
            </a: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인코딩 벡터 생성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0EFA64-C54A-1652-4422-F9966F986F43}"/>
              </a:ext>
            </a:extLst>
          </p:cNvPr>
          <p:cNvSpPr/>
          <p:nvPr/>
        </p:nvSpPr>
        <p:spPr>
          <a:xfrm>
            <a:off x="4650231" y="4613152"/>
            <a:ext cx="2891538" cy="16770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단어의 가중치를 조정한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bow</a:t>
            </a: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인코딩 벡터 생성</a:t>
            </a:r>
            <a:br>
              <a:rPr lang="en-US" altLang="ko-KR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※ </a:t>
            </a: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문서에 공통적으로 들어있는</a:t>
            </a:r>
            <a:endParaRPr lang="en-US" altLang="ko-KR" sz="1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단어는 문서 구별 능력이 떨어진다고 </a:t>
            </a:r>
            <a:endParaRPr lang="en-US" altLang="ko-KR" sz="1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보아 </a:t>
            </a:r>
            <a:r>
              <a:rPr lang="ko-KR" altLang="en-US" sz="1400" b="1" dirty="0">
                <a:solidFill>
                  <a:srgbClr val="FFD966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가중치를 축소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C01F35-253E-2F3A-600D-C84EB97712B3}"/>
              </a:ext>
            </a:extLst>
          </p:cNvPr>
          <p:cNvSpPr/>
          <p:nvPr/>
        </p:nvSpPr>
        <p:spPr>
          <a:xfrm>
            <a:off x="7935275" y="4906651"/>
            <a:ext cx="3146962" cy="14373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lt"/>
              </a:rPr>
              <a:t>각 단어를 고차원 공간에서 밀집된</a:t>
            </a:r>
            <a:endParaRPr lang="en-US" altLang="ko-KR" sz="1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lt"/>
              </a:rPr>
              <a:t>벡터로 할당함으로써 단어의</a:t>
            </a:r>
            <a:endParaRPr lang="en-US" altLang="ko-KR" sz="1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lt"/>
              </a:rPr>
              <a:t>의미와 관계를 표현</a:t>
            </a:r>
            <a:endParaRPr lang="ko-KR" altLang="en-US" sz="1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EFB8DA-68C8-0290-8559-2DA3FF01227F}"/>
              </a:ext>
            </a:extLst>
          </p:cNvPr>
          <p:cNvSpPr txBox="1"/>
          <p:nvPr/>
        </p:nvSpPr>
        <p:spPr>
          <a:xfrm>
            <a:off x="5154583" y="2313349"/>
            <a:ext cx="1882834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300" dirty="0">
                <a:solidFill>
                  <a:srgbClr val="1A2E52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TF-IDF </a:t>
            </a:r>
            <a:endParaRPr lang="ko-KR" altLang="en-US" sz="1300" dirty="0">
              <a:solidFill>
                <a:srgbClr val="1A2E52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13795C-9020-47A3-9EEB-E926FE019ED1}"/>
              </a:ext>
            </a:extLst>
          </p:cNvPr>
          <p:cNvSpPr txBox="1"/>
          <p:nvPr/>
        </p:nvSpPr>
        <p:spPr>
          <a:xfrm>
            <a:off x="8567339" y="2313349"/>
            <a:ext cx="1882834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1300" dirty="0">
                <a:solidFill>
                  <a:srgbClr val="1A2E52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Word Embedding</a:t>
            </a:r>
            <a:endParaRPr lang="ko-KR" altLang="en-US" sz="1300" dirty="0">
              <a:solidFill>
                <a:srgbClr val="1A2E52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0DA850-9F27-7FF7-9656-8071AC0158DB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11/19</a:t>
            </a:r>
            <a:endParaRPr lang="ko-KR" sz="1200" dirty="0">
              <a:solidFill>
                <a:srgbClr val="00206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78529B-5CFD-A15B-1F96-147669A29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981" y="2941358"/>
            <a:ext cx="3502479" cy="1410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FECB2-BF1B-7C83-7B75-A6BF8FC969D5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방법</a:t>
            </a:r>
          </a:p>
        </p:txBody>
      </p:sp>
    </p:spTree>
    <p:extLst>
      <p:ext uri="{BB962C8B-B14F-4D97-AF65-F5344CB8AC3E}">
        <p14:creationId xmlns:p14="http://schemas.microsoft.com/office/powerpoint/2010/main" val="26808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8"/>
    </mc:Choice>
    <mc:Fallback xmlns="">
      <p:transition spd="slow" advTm="14208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38005" y="1324596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47AADB-9EAF-F0E7-558E-B9F91A157FD8}"/>
              </a:ext>
            </a:extLst>
          </p:cNvPr>
          <p:cNvSpPr/>
          <p:nvPr/>
        </p:nvSpPr>
        <p:spPr>
          <a:xfrm>
            <a:off x="1326039" y="1199618"/>
            <a:ext cx="9988397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sz="2000">
              <a:solidFill>
                <a:srgbClr val="000000"/>
              </a:solidFill>
              <a:ea typeface="나눔스퀘어OTF_ac Extra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7797DE-01EC-531B-97A0-02913BD28BF1}"/>
              </a:ext>
            </a:extLst>
          </p:cNvPr>
          <p:cNvSpPr/>
          <p:nvPr/>
        </p:nvSpPr>
        <p:spPr>
          <a:xfrm>
            <a:off x="1065598" y="1198168"/>
            <a:ext cx="11090030" cy="20859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상관관계 분석 및 </a:t>
            </a: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다중공선성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확인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-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4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가지 지표에 대한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Correlation Matrix 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시각화 및 </a:t>
            </a:r>
            <a:r>
              <a:rPr lang="ko-KR" altLang="en-US" sz="1700" dirty="0" err="1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다중공선성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결정계수 출력</a:t>
            </a:r>
            <a:endParaRPr lang="en-US" altLang="ko-KR" sz="1700" dirty="0">
              <a:solidFill>
                <a:schemeClr val="accent1">
                  <a:lumMod val="50000"/>
                </a:schemeClr>
              </a:solidFill>
              <a:latin typeface="나눔스퀘어OTF_ac"/>
              <a:ea typeface="나눔스퀘어OTF_ac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- 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모든 지표가 상관관계가 있고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,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특히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Flavor(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맛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)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과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Aroma(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향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)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의 상관관계가 높음</a:t>
            </a:r>
            <a:endParaRPr lang="en-US" altLang="ko-KR" sz="1700" dirty="0">
              <a:solidFill>
                <a:schemeClr val="accent1">
                  <a:lumMod val="50000"/>
                </a:schemeClr>
              </a:solidFill>
              <a:latin typeface="나눔스퀘어OTF_ac"/>
              <a:ea typeface="나눔스퀘어OTF_ac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-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VIF Factor 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값들이 모두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10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이상으로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,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</a:t>
            </a:r>
            <a:r>
              <a:rPr lang="ko-KR" altLang="en-US" sz="1700" dirty="0" err="1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다중공선성이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발생</a:t>
            </a:r>
            <a:endParaRPr lang="en-US" altLang="ko-KR" sz="1700" dirty="0">
              <a:solidFill>
                <a:schemeClr val="accent1">
                  <a:lumMod val="50000"/>
                </a:schemeClr>
              </a:solidFill>
              <a:latin typeface="나눔스퀘어OTF_ac"/>
              <a:ea typeface="나눔스퀘어OTF_ac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-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리뷰 자체가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4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가지 지표로 나눈 것이 아닌 전체 리뷰이기에 전체 평점을 사용하는 것이 </a:t>
            </a:r>
            <a:r>
              <a:rPr lang="ko-KR" altLang="en-US" sz="1700" dirty="0" err="1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좋을것으로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판단</a:t>
            </a:r>
            <a:endParaRPr lang="en-US" altLang="ko-KR" sz="1700" dirty="0">
              <a:solidFill>
                <a:schemeClr val="accent1">
                  <a:lumMod val="50000"/>
                </a:scheme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57A74-572D-60B1-C267-5C64D1D32256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방법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B5953-22C0-3158-3FA6-544CED278F2F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9E218B-DF31-9AB9-4561-C6BE40526A82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3CC57B-8FBA-4D10-B804-C34F401949CE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12/19</a:t>
            </a:r>
            <a:endParaRPr lang="ko-KR" sz="12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40FC6-FA6A-BB8E-61AE-B482E7D80CB3}"/>
              </a:ext>
            </a:extLst>
          </p:cNvPr>
          <p:cNvSpPr txBox="1"/>
          <p:nvPr/>
        </p:nvSpPr>
        <p:spPr>
          <a:xfrm>
            <a:off x="1894514" y="6367322"/>
            <a:ext cx="6286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/>
              <a:t>[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Correlation Matrix ]</a:t>
            </a:r>
            <a:endParaRPr kumimoji="1" lang="ko-Kore-US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75208-716E-27A8-FEDD-C70CF554A425}"/>
              </a:ext>
            </a:extLst>
          </p:cNvPr>
          <p:cNvSpPr txBox="1"/>
          <p:nvPr/>
        </p:nvSpPr>
        <p:spPr>
          <a:xfrm>
            <a:off x="7019945" y="6328463"/>
            <a:ext cx="6286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/>
              <a:t>[</a:t>
            </a:r>
            <a:r>
              <a:rPr kumimoji="1" lang="ko-KR" altLang="en-US" sz="1400" dirty="0"/>
              <a:t>지표 별 </a:t>
            </a:r>
            <a:r>
              <a:rPr kumimoji="1" lang="ko-KR" altLang="en-US" sz="1400" dirty="0" err="1"/>
              <a:t>다중공선성</a:t>
            </a:r>
            <a:r>
              <a:rPr kumimoji="1" lang="ko-KR" altLang="en-US" sz="1400" dirty="0"/>
              <a:t> 결정계수</a:t>
            </a:r>
            <a:r>
              <a:rPr kumimoji="1" lang="en-US" altLang="ko-KR" sz="1400" dirty="0"/>
              <a:t>]</a:t>
            </a:r>
            <a:endParaRPr kumimoji="1" lang="ko-Kore-US" altLang="en-US" sz="1400" dirty="0"/>
          </a:p>
        </p:txBody>
      </p:sp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9DE1F501-21DF-933D-2CCA-5F0EE59E9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39" y="3573877"/>
            <a:ext cx="3179273" cy="2633280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FC97773-3209-981E-FF47-8645E3ACC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75" y="3573877"/>
            <a:ext cx="3462277" cy="26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8"/>
    </mc:Choice>
    <mc:Fallback xmlns="">
      <p:transition spd="slow" advTm="23008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38005" y="1324596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47AADB-9EAF-F0E7-558E-B9F91A157FD8}"/>
              </a:ext>
            </a:extLst>
          </p:cNvPr>
          <p:cNvSpPr/>
          <p:nvPr/>
        </p:nvSpPr>
        <p:spPr>
          <a:xfrm>
            <a:off x="1326039" y="1199618"/>
            <a:ext cx="9988397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sz="2000">
              <a:solidFill>
                <a:srgbClr val="000000"/>
              </a:solidFill>
              <a:ea typeface="나눔스퀘어OTF_ac Extra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7797DE-01EC-531B-97A0-02913BD28BF1}"/>
              </a:ext>
            </a:extLst>
          </p:cNvPr>
          <p:cNvSpPr/>
          <p:nvPr/>
        </p:nvSpPr>
        <p:spPr>
          <a:xfrm>
            <a:off x="1065598" y="1198168"/>
            <a:ext cx="11090030" cy="16935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평점 </a:t>
            </a: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라벨링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및 로지스틱 회귀분석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평점 중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1,2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점은 부정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3,4,5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점은 긍정 리뷰로 이분화</a:t>
            </a:r>
            <a:endParaRPr lang="en-US" altLang="ko-KR" sz="1700" dirty="0">
              <a:solidFill>
                <a:schemeClr val="accent1">
                  <a:lumMod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전체 리뷰에 대한 </a:t>
            </a:r>
            <a:r>
              <a:rPr lang="en-US" altLang="ko-KR" sz="1700" dirty="0" err="1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Tf-Idf</a:t>
            </a:r>
            <a:r>
              <a:rPr lang="ko-KR" altLang="en-US" sz="1700" dirty="0" err="1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통해 벡터화</a:t>
            </a:r>
            <a:endParaRPr lang="en-US" altLang="ko-KR" sz="1700" dirty="0">
              <a:solidFill>
                <a:schemeClr val="accent1">
                  <a:lumMod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벡터화 된 리뷰와 </a:t>
            </a:r>
            <a:r>
              <a:rPr lang="ko-KR" altLang="en-US" sz="1700" dirty="0" err="1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라벨링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된 평점을 이용하여 로지스틱 회귀분석 진행 </a:t>
            </a: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700" dirty="0" err="1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맥주별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회귀계수 추출</a:t>
            </a:r>
            <a:endParaRPr lang="en-US" altLang="ko-KR" sz="1700" dirty="0">
              <a:solidFill>
                <a:schemeClr val="accent1">
                  <a:lumMod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57A74-572D-60B1-C267-5C64D1D32256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방법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B5953-22C0-3158-3FA6-544CED278F2F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9E218B-DF31-9AB9-4561-C6BE40526A82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3CC57B-8FBA-4D10-B804-C34F401949CE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13/19</a:t>
            </a:r>
            <a:endParaRPr lang="ko-KR" sz="12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75208-716E-27A8-FEDD-C70CF554A425}"/>
              </a:ext>
            </a:extLst>
          </p:cNvPr>
          <p:cNvSpPr txBox="1"/>
          <p:nvPr/>
        </p:nvSpPr>
        <p:spPr>
          <a:xfrm>
            <a:off x="4596774" y="6109871"/>
            <a:ext cx="6286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/>
              <a:t>[</a:t>
            </a:r>
            <a:r>
              <a:rPr kumimoji="1" lang="ko-KR" altLang="en-US" sz="1400" dirty="0"/>
              <a:t>맥주 관련 단어 별 회귀계수</a:t>
            </a:r>
            <a:r>
              <a:rPr kumimoji="1" lang="en-US" altLang="ko-KR" sz="1400" dirty="0"/>
              <a:t>]</a:t>
            </a:r>
            <a:endParaRPr kumimoji="1" lang="ko-Kore-US" altLang="en-US" sz="1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A9E4D8-AE08-9B12-8B8A-21F7F424F040}"/>
              </a:ext>
            </a:extLst>
          </p:cNvPr>
          <p:cNvGrpSpPr/>
          <p:nvPr/>
        </p:nvGrpSpPr>
        <p:grpSpPr>
          <a:xfrm>
            <a:off x="3177644" y="3429000"/>
            <a:ext cx="5130726" cy="2451357"/>
            <a:chOff x="5497057" y="3514271"/>
            <a:chExt cx="4688382" cy="2237499"/>
          </a:xfrm>
        </p:grpSpPr>
        <p:pic>
          <p:nvPicPr>
            <p:cNvPr id="13" name="그림 12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E4C65DAA-6010-CDBF-9E9E-2DE594C7B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057" y="3514271"/>
              <a:ext cx="2260600" cy="2237499"/>
            </a:xfrm>
            <a:prstGeom prst="rect">
              <a:avLst/>
            </a:prstGeom>
          </p:spPr>
        </p:pic>
        <p:pic>
          <p:nvPicPr>
            <p:cNvPr id="19" name="그림 18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B4FD6A64-02F3-DE11-25CA-25B832D42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939" y="3514271"/>
              <a:ext cx="2222500" cy="2237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8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8"/>
    </mc:Choice>
    <mc:Fallback xmlns="">
      <p:transition spd="slow" advTm="23008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38005" y="1324596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47AADB-9EAF-F0E7-558E-B9F91A157FD8}"/>
              </a:ext>
            </a:extLst>
          </p:cNvPr>
          <p:cNvSpPr/>
          <p:nvPr/>
        </p:nvSpPr>
        <p:spPr>
          <a:xfrm>
            <a:off x="1326039" y="1199618"/>
            <a:ext cx="9988397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sz="2000">
              <a:solidFill>
                <a:srgbClr val="000000"/>
              </a:solidFill>
              <a:ea typeface="나눔스퀘어OTF_ac Extra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57A74-572D-60B1-C267-5C64D1D32256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B5953-22C0-3158-3FA6-544CED278F2F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9E218B-DF31-9AB9-4561-C6BE40526A82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3CC57B-8FBA-4D10-B804-C34F401949CE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14/19</a:t>
            </a:r>
            <a:endParaRPr lang="ko-KR" sz="1200" dirty="0">
              <a:solidFill>
                <a:srgbClr val="002060"/>
              </a:solidFill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74029EE-843F-A2A2-455F-461789A68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98" y="2465443"/>
            <a:ext cx="4972618" cy="3731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3D3DAD-AC90-7980-2F4B-718CA1A2D14F}"/>
              </a:ext>
            </a:extLst>
          </p:cNvPr>
          <p:cNvSpPr txBox="1"/>
          <p:nvPr/>
        </p:nvSpPr>
        <p:spPr>
          <a:xfrm>
            <a:off x="2210762" y="6396781"/>
            <a:ext cx="6286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/>
              <a:t>[</a:t>
            </a:r>
            <a:r>
              <a:rPr kumimoji="1" lang="ko-KR" altLang="en-US" sz="1400" dirty="0"/>
              <a:t>코사인 유사도 </a:t>
            </a:r>
            <a:r>
              <a:rPr kumimoji="1" lang="ko-KR" altLang="en-US" sz="1400" dirty="0" err="1"/>
              <a:t>출력값</a:t>
            </a:r>
            <a:r>
              <a:rPr kumimoji="1" lang="en-US" altLang="ko-KR" sz="1400" dirty="0"/>
              <a:t>]</a:t>
            </a:r>
            <a:endParaRPr kumimoji="1" lang="ko-Kore-US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1D7DE-AFC6-149E-A880-4BA3C43E3CBB}"/>
              </a:ext>
            </a:extLst>
          </p:cNvPr>
          <p:cNvSpPr txBox="1"/>
          <p:nvPr/>
        </p:nvSpPr>
        <p:spPr>
          <a:xfrm>
            <a:off x="7983152" y="6321169"/>
            <a:ext cx="6286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/>
              <a:t>[</a:t>
            </a:r>
            <a:r>
              <a:rPr kumimoji="1" lang="ko-KR" altLang="en-US" sz="1400" dirty="0"/>
              <a:t>유사 맥주 추천 결과</a:t>
            </a:r>
            <a:r>
              <a:rPr kumimoji="1" lang="en-US" altLang="ko-KR" sz="1400" dirty="0"/>
              <a:t>]</a:t>
            </a:r>
            <a:endParaRPr kumimoji="1" lang="ko-Kore-US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494267-0D71-F4DD-7160-57DF44F19E50}"/>
              </a:ext>
            </a:extLst>
          </p:cNvPr>
          <p:cNvSpPr/>
          <p:nvPr/>
        </p:nvSpPr>
        <p:spPr>
          <a:xfrm>
            <a:off x="1065598" y="1198168"/>
            <a:ext cx="11090030" cy="14329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코사인 유사도 및 추천 결과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7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회귀계수를 활용한 코사인 유사도 계산 및 출력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5" name="그림 4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9813F43E-378C-8289-5F06-9AF36A7E0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7" y="3761424"/>
            <a:ext cx="4137862" cy="17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0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65"/>
    </mc:Choice>
    <mc:Fallback xmlns="">
      <p:transition spd="slow" advTm="19765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38005" y="1324596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47AADB-9EAF-F0E7-558E-B9F91A157FD8}"/>
              </a:ext>
            </a:extLst>
          </p:cNvPr>
          <p:cNvSpPr/>
          <p:nvPr/>
        </p:nvSpPr>
        <p:spPr>
          <a:xfrm>
            <a:off x="1326039" y="1199618"/>
            <a:ext cx="9988397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sz="2000">
              <a:solidFill>
                <a:srgbClr val="000000"/>
              </a:solidFill>
              <a:ea typeface="나눔스퀘어OTF_ac Extra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7797DE-01EC-531B-97A0-02913BD28BF1}"/>
              </a:ext>
            </a:extLst>
          </p:cNvPr>
          <p:cNvSpPr/>
          <p:nvPr/>
        </p:nvSpPr>
        <p:spPr>
          <a:xfrm>
            <a:off x="1065598" y="1198168"/>
            <a:ext cx="11090030" cy="971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회귀계수를 이용한 </a:t>
            </a: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긍∙부정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키워드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57A74-572D-60B1-C267-5C64D1D32256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B5953-22C0-3158-3FA6-544CED278F2F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9E218B-DF31-9AB9-4561-C6BE40526A82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3CC57B-8FBA-4D10-B804-C34F401949CE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15/19</a:t>
            </a:r>
            <a:endParaRPr lang="ko-KR" sz="12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D3DAD-AC90-7980-2F4B-718CA1A2D14F}"/>
              </a:ext>
            </a:extLst>
          </p:cNvPr>
          <p:cNvSpPr txBox="1"/>
          <p:nvPr/>
        </p:nvSpPr>
        <p:spPr>
          <a:xfrm>
            <a:off x="2778226" y="5751770"/>
            <a:ext cx="1222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/>
              <a:t>[</a:t>
            </a:r>
            <a:r>
              <a:rPr kumimoji="1" lang="ko-KR" altLang="en-US" sz="1400" dirty="0"/>
              <a:t>긍정 키워드</a:t>
            </a:r>
            <a:r>
              <a:rPr kumimoji="1" lang="en-US" altLang="ko-KR" sz="1400" dirty="0"/>
              <a:t>]</a:t>
            </a:r>
            <a:endParaRPr kumimoji="1" lang="ko-Kore-US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1D7DE-AFC6-149E-A880-4BA3C43E3CBB}"/>
              </a:ext>
            </a:extLst>
          </p:cNvPr>
          <p:cNvSpPr txBox="1"/>
          <p:nvPr/>
        </p:nvSpPr>
        <p:spPr>
          <a:xfrm>
            <a:off x="8383063" y="5751770"/>
            <a:ext cx="1222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/>
              <a:t>[</a:t>
            </a:r>
            <a:r>
              <a:rPr kumimoji="1" lang="ko-KR" altLang="en-US" sz="1400" dirty="0"/>
              <a:t>부정 키워드</a:t>
            </a:r>
            <a:r>
              <a:rPr kumimoji="1" lang="en-US" altLang="ko-KR" sz="1400" dirty="0"/>
              <a:t>]</a:t>
            </a:r>
            <a:endParaRPr kumimoji="1" lang="ko-Kore-US" altLang="en-US" sz="1400" dirty="0"/>
          </a:p>
        </p:txBody>
      </p:sp>
      <p:pic>
        <p:nvPicPr>
          <p:cNvPr id="5" name="그림 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9422A25D-66AA-5883-E199-F839CA197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58" y="2294438"/>
            <a:ext cx="5398277" cy="3238966"/>
          </a:xfrm>
          <a:prstGeom prst="rect">
            <a:avLst/>
          </a:prstGeom>
        </p:spPr>
      </p:pic>
      <p:pic>
        <p:nvPicPr>
          <p:cNvPr id="9" name="그림 8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11320F01-34FC-E6B0-3FB3-5B5D1C547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36" y="2294439"/>
            <a:ext cx="5402799" cy="31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4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65"/>
    </mc:Choice>
    <mc:Fallback xmlns="">
      <p:transition spd="slow" advTm="19765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38005" y="1324596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47AADB-9EAF-F0E7-558E-B9F91A157FD8}"/>
              </a:ext>
            </a:extLst>
          </p:cNvPr>
          <p:cNvSpPr/>
          <p:nvPr/>
        </p:nvSpPr>
        <p:spPr>
          <a:xfrm>
            <a:off x="1326039" y="1199618"/>
            <a:ext cx="9988397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sz="2000">
              <a:solidFill>
                <a:srgbClr val="000000"/>
              </a:solidFill>
              <a:ea typeface="나눔스퀘어OTF_ac Extra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7797DE-01EC-531B-97A0-02913BD28BF1}"/>
              </a:ext>
            </a:extLst>
          </p:cNvPr>
          <p:cNvSpPr/>
          <p:nvPr/>
        </p:nvSpPr>
        <p:spPr>
          <a:xfrm>
            <a:off x="1065598" y="1198168"/>
            <a:ext cx="11090030" cy="971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57A74-572D-60B1-C267-5C64D1D32256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B5953-22C0-3158-3FA6-544CED278F2F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9E218B-DF31-9AB9-4561-C6BE40526A82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3CC57B-8FBA-4D10-B804-C34F401949CE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16/19</a:t>
            </a:r>
            <a:endParaRPr lang="ko-KR" sz="12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1D7DE-AFC6-149E-A880-4BA3C43E3CBB}"/>
              </a:ext>
            </a:extLst>
          </p:cNvPr>
          <p:cNvSpPr txBox="1"/>
          <p:nvPr/>
        </p:nvSpPr>
        <p:spPr>
          <a:xfrm>
            <a:off x="5328318" y="6274594"/>
            <a:ext cx="6286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b="1" dirty="0"/>
              <a:t>[</a:t>
            </a:r>
            <a:r>
              <a:rPr kumimoji="1" lang="ko-KR" altLang="en-US" sz="1400" b="1" dirty="0"/>
              <a:t>최종 출력 화면</a:t>
            </a:r>
            <a:r>
              <a:rPr kumimoji="1" lang="en-US" altLang="ko-KR" sz="1400" b="1" dirty="0"/>
              <a:t>]</a:t>
            </a:r>
            <a:endParaRPr kumimoji="1" lang="ko-Kore-US" altLang="en-US" sz="1400" b="1" dirty="0"/>
          </a:p>
        </p:txBody>
      </p:sp>
      <p:pic>
        <p:nvPicPr>
          <p:cNvPr id="6" name="그림 5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B54B5F1-44D8-BEC6-5D28-9B82AD17C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64" y="1198168"/>
            <a:ext cx="6630272" cy="49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65"/>
    </mc:Choice>
    <mc:Fallback xmlns="">
      <p:transition spd="slow" advTm="19765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55312" y="1716679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 dirty="0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47AADB-9EAF-F0E7-558E-B9F91A157FD8}"/>
              </a:ext>
            </a:extLst>
          </p:cNvPr>
          <p:cNvSpPr/>
          <p:nvPr/>
        </p:nvSpPr>
        <p:spPr>
          <a:xfrm>
            <a:off x="1326039" y="1199618"/>
            <a:ext cx="9988397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sz="2000">
              <a:solidFill>
                <a:srgbClr val="000000"/>
              </a:solidFill>
              <a:ea typeface="나눔스퀘어OTF_ac Extra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7797DE-01EC-531B-97A0-02913BD28BF1}"/>
              </a:ext>
            </a:extLst>
          </p:cNvPr>
          <p:cNvSpPr/>
          <p:nvPr/>
        </p:nvSpPr>
        <p:spPr>
          <a:xfrm>
            <a:off x="1096725" y="1691630"/>
            <a:ext cx="10447023" cy="129888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 ExtraBold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-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객체 탐지를 위해 많이 사용되는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OpenCV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를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활용하여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,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카메라를 맥주에 비췄을 때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,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그 맥주가 어떤 맥주인지 구별하는 탐지 기능 구현 가능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OTF_ac"/>
              <a:ea typeface="나눔스퀘어OTF_ac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-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해당 기능으로 맥주를 구별한 후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,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그 맥주에 대한 기본적인 정보 및 본 연구에서의 분석 결과들을 보여줄 수 있음 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57A74-572D-60B1-C267-5C64D1D32256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향후 연구 방향성 제시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B5953-22C0-3158-3FA6-544CED278F2F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  <a:endParaRPr lang="ko-KR" altLang="en-US" sz="440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9E218B-DF31-9AB9-4561-C6BE40526A82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70D6E12-7F18-C14E-89E6-6D550E4F54A7}"/>
              </a:ext>
            </a:extLst>
          </p:cNvPr>
          <p:cNvSpPr txBox="1"/>
          <p:nvPr/>
        </p:nvSpPr>
        <p:spPr>
          <a:xfrm>
            <a:off x="1048291" y="1198167"/>
            <a:ext cx="418124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203864"/>
                </a:solidFill>
                <a:ea typeface="나눔스퀘어OTF_ac ExtraBold"/>
                <a:cs typeface="+mn-lt"/>
              </a:rPr>
              <a:t>OpenCV</a:t>
            </a:r>
            <a:r>
              <a:rPr lang="ko-KR" altLang="en-US" sz="2000" b="1" dirty="0" err="1">
                <a:solidFill>
                  <a:srgbClr val="203864"/>
                </a:solidFill>
                <a:ea typeface="나눔스퀘어OTF_ac ExtraBold"/>
                <a:cs typeface="+mn-lt"/>
              </a:rPr>
              <a:t>를</a:t>
            </a:r>
            <a:r>
              <a:rPr lang="ko-KR" altLang="en-US" sz="2000" b="1" dirty="0">
                <a:solidFill>
                  <a:srgbClr val="203864"/>
                </a:solidFill>
                <a:ea typeface="나눔스퀘어OTF_ac ExtraBold"/>
                <a:cs typeface="+mn-lt"/>
              </a:rPr>
              <a:t> 활용한 맥주 객체 탐지</a:t>
            </a:r>
            <a:endParaRPr lang="en-US" altLang="ko-KR" sz="2000" b="1" dirty="0">
              <a:solidFill>
                <a:srgbClr val="203864"/>
              </a:solidFill>
              <a:ea typeface="나눔스퀘어OTF_ac ExtraBold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471D8-244F-0BA0-0629-8A9EA4F7862F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17</a:t>
            </a:r>
            <a:r>
              <a:rPr lang="ko-KR" altLang="en-US" sz="1200" dirty="0">
                <a:solidFill>
                  <a:srgbClr val="002060"/>
                </a:solidFill>
                <a:ea typeface="맑은 고딕"/>
              </a:rPr>
              <a:t>/</a:t>
            </a:r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19</a:t>
            </a:r>
            <a:endParaRPr lang="ko-KR" sz="1200" dirty="0">
              <a:solidFill>
                <a:srgbClr val="002060"/>
              </a:solidFill>
            </a:endParaRPr>
          </a:p>
        </p:txBody>
      </p:sp>
      <p:pic>
        <p:nvPicPr>
          <p:cNvPr id="6" name="그림 5" descr="텍스트, 음료, 병, 유리병이(가) 표시된 사진&#10;&#10;자동 생성된 설명">
            <a:extLst>
              <a:ext uri="{FF2B5EF4-FFF2-40B4-BE49-F238E27FC236}">
                <a16:creationId xmlns:a16="http://schemas.microsoft.com/office/drawing/2014/main" id="{C9AF07CF-64D0-BBA1-5254-4AAE2E3B9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30" y="3177796"/>
            <a:ext cx="4289612" cy="3056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6F3503-1ACD-EEFA-2B55-42F854E5785F}"/>
              </a:ext>
            </a:extLst>
          </p:cNvPr>
          <p:cNvSpPr txBox="1"/>
          <p:nvPr/>
        </p:nvSpPr>
        <p:spPr>
          <a:xfrm>
            <a:off x="5079345" y="6421876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[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맥주 객체탐지 예시 출력 화면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]</a:t>
            </a:r>
            <a:endParaRPr kumimoji="1" lang="ko-Kore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43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74"/>
    </mc:Choice>
    <mc:Fallback xmlns="">
      <p:transition spd="slow" advTm="16874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55312" y="1716679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 dirty="0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47AADB-9EAF-F0E7-558E-B9F91A157FD8}"/>
              </a:ext>
            </a:extLst>
          </p:cNvPr>
          <p:cNvSpPr/>
          <p:nvPr/>
        </p:nvSpPr>
        <p:spPr>
          <a:xfrm>
            <a:off x="1326039" y="1199618"/>
            <a:ext cx="9988397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sz="2000">
              <a:solidFill>
                <a:srgbClr val="000000"/>
              </a:solidFill>
              <a:ea typeface="나눔스퀘어OTF_ac Extra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7797DE-01EC-531B-97A0-02913BD28BF1}"/>
              </a:ext>
            </a:extLst>
          </p:cNvPr>
          <p:cNvSpPr/>
          <p:nvPr/>
        </p:nvSpPr>
        <p:spPr>
          <a:xfrm>
            <a:off x="1096725" y="1691630"/>
            <a:ext cx="10807408" cy="129888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-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본 연구의 결과물과 같이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,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소비자들이 손쉽게 맥주에 대한 정보를 얻을 수 있는 어플이나 커뮤니티 등 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OTF_ac"/>
              <a:ea typeface="나눔스퀘어OTF_ac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   매체의 부재가 있음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OTF_ac"/>
              <a:ea typeface="나눔스퀘어OTF_ac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-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이를 시장성이 있다 판단하고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,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/>
                <a:ea typeface="나눔스퀘어OTF_ac"/>
              </a:rPr>
              <a:t> 해당 기능을 구현하는 앱으로 개발하여 소비자의 니즈를 충족시킬 수 있을 것으로 보임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57A74-572D-60B1-C267-5C64D1D32256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향후 연구 방향성 제시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B5953-22C0-3158-3FA6-544CED278F2F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  <a:endParaRPr lang="ko-KR" altLang="en-US" sz="440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C9E218B-DF31-9AB9-4561-C6BE40526A82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70D6E12-7F18-C14E-89E6-6D550E4F54A7}"/>
              </a:ext>
            </a:extLst>
          </p:cNvPr>
          <p:cNvSpPr txBox="1"/>
          <p:nvPr/>
        </p:nvSpPr>
        <p:spPr>
          <a:xfrm>
            <a:off x="1048291" y="1198167"/>
            <a:ext cx="418124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203864"/>
                </a:solidFill>
                <a:ea typeface="나눔스퀘어OTF_ac ExtraBold"/>
                <a:cs typeface="+mn-lt"/>
              </a:rPr>
              <a:t>본 기능을 활용한 앱 개발</a:t>
            </a:r>
            <a:endParaRPr lang="en-US" altLang="ko-KR" sz="2000" b="1" dirty="0">
              <a:solidFill>
                <a:srgbClr val="203864"/>
              </a:solidFill>
              <a:ea typeface="나눔스퀘어OTF_ac ExtraBold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471D8-244F-0BA0-0629-8A9EA4F7862F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18/19</a:t>
            </a:r>
            <a:endParaRPr lang="ko-KR" sz="1200" dirty="0">
              <a:solidFill>
                <a:srgbClr val="002060"/>
              </a:solidFill>
            </a:endParaRPr>
          </a:p>
        </p:txBody>
      </p:sp>
      <p:pic>
        <p:nvPicPr>
          <p:cNvPr id="7" name="그림 6" descr="상징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968A38AE-E79B-B492-FC21-EB11F9E1D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25" y="3575911"/>
            <a:ext cx="4735979" cy="26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3"/>
    </mc:Choice>
    <mc:Fallback xmlns="">
      <p:transition spd="slow" advTm="13293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12AB6F3-0134-4575-5851-D64DFC6A0CC8}"/>
              </a:ext>
            </a:extLst>
          </p:cNvPr>
          <p:cNvSpPr txBox="1"/>
          <p:nvPr/>
        </p:nvSpPr>
        <p:spPr>
          <a:xfrm>
            <a:off x="840074" y="1621426"/>
            <a:ext cx="1567651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AutoNum type="arabicPeriod"/>
            </a:pPr>
            <a:endParaRPr lang="ko-KR" altLang="en-US" sz="1000">
              <a:solidFill>
                <a:srgbClr val="0279FB"/>
              </a:solidFill>
              <a:latin typeface="나눔스퀘어_ac ExtraBold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FB61AF-BDBB-7B50-F91B-76962FCA1C63}"/>
              </a:ext>
            </a:extLst>
          </p:cNvPr>
          <p:cNvSpPr/>
          <p:nvPr/>
        </p:nvSpPr>
        <p:spPr>
          <a:xfrm>
            <a:off x="1101801" y="1472968"/>
            <a:ext cx="9988397" cy="5024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11111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 마켓 리뷰 데이터 분석을 통한 배달 앱의 사용자 만족도 연구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b="1" i="0" dirty="0" err="1">
                <a:solidFill>
                  <a:srgbClr val="11111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배달의민족과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1" i="0" dirty="0" err="1">
                <a:solidFill>
                  <a:srgbClr val="11111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쿠팡이츠를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중심으로</a:t>
            </a:r>
            <a:endParaRPr 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+mn-lt"/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  <a:hlinkClick r:id="rId3"/>
              </a:rPr>
              <a:t>: https://www.dbpia.co.kr/journal/articleDetail?nodeId=NODE11125662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+mn-lt"/>
              </a:rPr>
              <a:t>텍스트 </a:t>
            </a:r>
            <a:r>
              <a:rPr lang="ko-KR" altLang="en-US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+mn-lt"/>
              </a:rPr>
              <a:t>전처리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+mn-lt"/>
              </a:rPr>
              <a:t>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+mn-lt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+mn-lt"/>
              </a:rPr>
              <a:t>: </a:t>
            </a:r>
            <a:r>
              <a:rPr lang="en-US" dirty="0">
                <a:ea typeface="+mn-lt"/>
                <a:cs typeface="+mn-lt"/>
                <a:hlinkClick r:id="rId4" tooltip="텍스트 전처리"/>
              </a:rPr>
              <a:t>https://wikidocs.net/21707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+mn-lt"/>
              </a:rPr>
              <a:t>자연어처리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+mn-lt"/>
              </a:rPr>
              <a:t>, Word Embedding</a:t>
            </a:r>
            <a:endParaRPr lang="en-US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맑은 고딕" panose="020F0502020204030204"/>
                <a:ea typeface="맑은 고딕"/>
                <a:hlinkClick r:id="rId5"/>
              </a:rPr>
              <a:t>: https://jh2021.tistory.com/5</a:t>
            </a:r>
            <a:endParaRPr lang="en-US" altLang="ko-KR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lt"/>
              </a:rPr>
              <a:t>TensorFlow – 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lt"/>
              </a:rPr>
              <a:t>텍스트 </a:t>
            </a:r>
            <a:r>
              <a:rPr lang="ko-KR" altLang="en-US" b="1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lt"/>
              </a:rPr>
              <a:t>전처리</a:t>
            </a:r>
            <a:r>
              <a:rPr lang="ko-KR" altLang="en-US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lt"/>
              </a:rPr>
              <a:t> 학습</a:t>
            </a:r>
            <a:endParaRPr lang="en-US" altLang="ko-KR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맑은 고딕" panose="020F0502020204030204"/>
                <a:ea typeface="맑은 고딕"/>
                <a:hlinkClick r:id="rId6"/>
              </a:rPr>
              <a:t>: https://www.tensorflow.org/text/guide/word_embeddings?hl=ko</a:t>
            </a:r>
            <a:endParaRPr lang="en-US" altLang="ko-KR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FABAE-67AD-D8B5-7FCA-B912ECC78C6B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19/19</a:t>
            </a:r>
            <a:endParaRPr lang="ko-KR" sz="1200" dirty="0">
              <a:solidFill>
                <a:srgbClr val="00206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331D3DF-7E73-9711-76FF-A5A85F10B9B9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B3ED49-CEE9-50E8-527B-F37414C38A8A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05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EC9FD-17AC-7070-4918-DCD6ABD04E4A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참고 문헌 </a:t>
            </a:r>
          </a:p>
        </p:txBody>
      </p:sp>
    </p:spTree>
    <p:extLst>
      <p:ext uri="{BB962C8B-B14F-4D97-AF65-F5344CB8AC3E}">
        <p14:creationId xmlns:p14="http://schemas.microsoft.com/office/powerpoint/2010/main" val="25754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8"/>
    </mc:Choice>
    <mc:Fallback xmlns="">
      <p:transition spd="slow" advTm="4778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2941D4FD-E1A0-1A52-5789-FF7EB50776BD}"/>
              </a:ext>
            </a:extLst>
          </p:cNvPr>
          <p:cNvSpPr/>
          <p:nvPr/>
        </p:nvSpPr>
        <p:spPr>
          <a:xfrm>
            <a:off x="2964038" y="-2322549"/>
            <a:ext cx="10562492" cy="11503098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DD78B-51F4-1AE0-4BCC-62B18B2898F1}"/>
              </a:ext>
            </a:extLst>
          </p:cNvPr>
          <p:cNvSpPr txBox="1"/>
          <p:nvPr/>
        </p:nvSpPr>
        <p:spPr>
          <a:xfrm>
            <a:off x="9522553" y="4140613"/>
            <a:ext cx="96492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/>
              </a:rPr>
              <a:t>04</a:t>
            </a:r>
            <a:endParaRPr lang="ko-KR" altLang="en-US" sz="4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C4739-33A0-DBFC-4E0F-590E66569A55}"/>
              </a:ext>
            </a:extLst>
          </p:cNvPr>
          <p:cNvSpPr txBox="1"/>
          <p:nvPr/>
        </p:nvSpPr>
        <p:spPr>
          <a:xfrm>
            <a:off x="9522553" y="4978302"/>
            <a:ext cx="27312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향후 방향성 제시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D3395-C0F6-6E63-4628-80FC31A9A760}"/>
              </a:ext>
            </a:extLst>
          </p:cNvPr>
          <p:cNvSpPr txBox="1"/>
          <p:nvPr/>
        </p:nvSpPr>
        <p:spPr>
          <a:xfrm>
            <a:off x="5469772" y="1599250"/>
            <a:ext cx="101732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/>
              </a:rPr>
              <a:t>01</a:t>
            </a:r>
            <a:endParaRPr lang="ko-KR" altLang="en-US" sz="4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A79C4-FB70-8766-BBBB-E7D2029F6F83}"/>
              </a:ext>
            </a:extLst>
          </p:cNvPr>
          <p:cNvSpPr txBox="1"/>
          <p:nvPr/>
        </p:nvSpPr>
        <p:spPr>
          <a:xfrm>
            <a:off x="5493631" y="2391028"/>
            <a:ext cx="24509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연구의 필요성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88051-A862-2068-7F1D-B45FE3FA1871}"/>
              </a:ext>
            </a:extLst>
          </p:cNvPr>
          <p:cNvSpPr txBox="1"/>
          <p:nvPr/>
        </p:nvSpPr>
        <p:spPr>
          <a:xfrm>
            <a:off x="9522553" y="1583714"/>
            <a:ext cx="1017320" cy="84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6F347-CBE8-4B40-DDDB-1662977FF37E}"/>
              </a:ext>
            </a:extLst>
          </p:cNvPr>
          <p:cNvSpPr txBox="1"/>
          <p:nvPr/>
        </p:nvSpPr>
        <p:spPr>
          <a:xfrm>
            <a:off x="9522553" y="2391028"/>
            <a:ext cx="25483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목적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C1DF87-D425-824F-48DC-D3106587C737}"/>
              </a:ext>
            </a:extLst>
          </p:cNvPr>
          <p:cNvSpPr txBox="1"/>
          <p:nvPr/>
        </p:nvSpPr>
        <p:spPr>
          <a:xfrm>
            <a:off x="5493631" y="4140614"/>
            <a:ext cx="105284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/>
              </a:rPr>
              <a:t>03</a:t>
            </a:r>
            <a:endParaRPr lang="ko-KR" altLang="en-US" sz="4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884DA7-E472-92D7-C59C-06AB49692FB4}"/>
              </a:ext>
            </a:extLst>
          </p:cNvPr>
          <p:cNvSpPr txBox="1"/>
          <p:nvPr/>
        </p:nvSpPr>
        <p:spPr>
          <a:xfrm>
            <a:off x="5493631" y="4978302"/>
            <a:ext cx="253651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방법 및 연구 결과</a:t>
            </a:r>
            <a:endParaRPr lang="en-US" altLang="ko-KR" sz="20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F8F4E-6F68-201C-9E13-A418518652CB}"/>
              </a:ext>
            </a:extLst>
          </p:cNvPr>
          <p:cNvSpPr txBox="1"/>
          <p:nvPr/>
        </p:nvSpPr>
        <p:spPr>
          <a:xfrm>
            <a:off x="484134" y="504092"/>
            <a:ext cx="385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CONTENTS</a:t>
            </a:r>
            <a:endParaRPr lang="ko-KR" altLang="en-US" sz="36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1281607-3735-00A0-4A2C-0D0EA0F9E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95" y="1827786"/>
            <a:ext cx="838845" cy="8388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0B4EFE-64EA-466F-AA7E-711E90FE0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15" y="1856599"/>
            <a:ext cx="816547" cy="8165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160360F-468C-0BF1-F138-F9F24A400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27" y="4344831"/>
            <a:ext cx="1052845" cy="10528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D51DEF-B95A-650D-B717-BB1B302C0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15" y="4344831"/>
            <a:ext cx="1052845" cy="10528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A1E8E5-3DB4-C888-1F08-A1A0A9BB7D67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2/19</a:t>
            </a:r>
            <a:endParaRPr lang="ko-KR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0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5"/>
    </mc:Choice>
    <mc:Fallback xmlns="">
      <p:transition spd="slow" advTm="472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AB6444-0BC4-B57F-AF63-9F9EB3020760}"/>
              </a:ext>
            </a:extLst>
          </p:cNvPr>
          <p:cNvSpPr/>
          <p:nvPr/>
        </p:nvSpPr>
        <p:spPr>
          <a:xfrm>
            <a:off x="8071109" y="5669563"/>
            <a:ext cx="3087800" cy="251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23D544E-357B-A1F9-E834-37ED4713CDBF}"/>
              </a:ext>
            </a:extLst>
          </p:cNvPr>
          <p:cNvSpPr/>
          <p:nvPr/>
        </p:nvSpPr>
        <p:spPr>
          <a:xfrm>
            <a:off x="7043589" y="3685880"/>
            <a:ext cx="2055043" cy="1618925"/>
          </a:xfrm>
          <a:prstGeom prst="roundRect">
            <a:avLst>
              <a:gd name="adj" fmla="val 851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D589BB-AB3E-6B23-40DF-89955B49B524}"/>
              </a:ext>
            </a:extLst>
          </p:cNvPr>
          <p:cNvSpPr/>
          <p:nvPr/>
        </p:nvSpPr>
        <p:spPr>
          <a:xfrm>
            <a:off x="7658530" y="2464626"/>
            <a:ext cx="3671569" cy="2709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864F0E-BB82-B306-A7C2-D7A2DA2721CF}"/>
              </a:ext>
            </a:extLst>
          </p:cNvPr>
          <p:cNvSpPr/>
          <p:nvPr/>
        </p:nvSpPr>
        <p:spPr>
          <a:xfrm>
            <a:off x="6707061" y="3031785"/>
            <a:ext cx="2610559" cy="268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C9D226-6720-4005-09CA-4D3B9CEA34D0}"/>
              </a:ext>
            </a:extLst>
          </p:cNvPr>
          <p:cNvSpPr/>
          <p:nvPr/>
        </p:nvSpPr>
        <p:spPr>
          <a:xfrm>
            <a:off x="5943601" y="1828800"/>
            <a:ext cx="2767262" cy="2770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4CC5F-324C-E314-FCAB-A980231498F1}"/>
              </a:ext>
            </a:extLst>
          </p:cNvPr>
          <p:cNvSpPr txBox="1"/>
          <p:nvPr/>
        </p:nvSpPr>
        <p:spPr>
          <a:xfrm>
            <a:off x="5902529" y="1755709"/>
            <a:ext cx="290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“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항상 먹던 맥주나 마실까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..?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“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DEDED159-CAB4-D835-B061-1BA508C8D2EB}"/>
              </a:ext>
            </a:extLst>
          </p:cNvPr>
          <p:cNvSpPr/>
          <p:nvPr/>
        </p:nvSpPr>
        <p:spPr>
          <a:xfrm>
            <a:off x="1140670" y="5491617"/>
            <a:ext cx="4761858" cy="783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41" name="직사각형 18">
            <a:extLst>
              <a:ext uri="{FF2B5EF4-FFF2-40B4-BE49-F238E27FC236}">
                <a16:creationId xmlns:a16="http://schemas.microsoft.com/office/drawing/2014/main" id="{1866CE1C-4434-9D68-8BF3-4E4861EC3330}"/>
              </a:ext>
            </a:extLst>
          </p:cNvPr>
          <p:cNvSpPr/>
          <p:nvPr/>
        </p:nvSpPr>
        <p:spPr>
          <a:xfrm>
            <a:off x="7043587" y="3788903"/>
            <a:ext cx="2055043" cy="13433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맥주를 구매 할 때, 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외관만으로는 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그 맥주에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대한 정보를 알기 힘듦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640EDFD-5547-1BE0-E951-CF76C1C3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00" y="1452330"/>
            <a:ext cx="4623041" cy="4707606"/>
          </a:xfrm>
          <a:prstGeom prst="rect">
            <a:avLst/>
          </a:prstGeom>
        </p:spPr>
      </p:pic>
      <p:sp>
        <p:nvSpPr>
          <p:cNvPr id="30" name="직사각형 18">
            <a:extLst>
              <a:ext uri="{FF2B5EF4-FFF2-40B4-BE49-F238E27FC236}">
                <a16:creationId xmlns:a16="http://schemas.microsoft.com/office/drawing/2014/main" id="{3B3A8AAC-EABC-E966-62C5-1514C365AD20}"/>
              </a:ext>
            </a:extLst>
          </p:cNvPr>
          <p:cNvSpPr/>
          <p:nvPr/>
        </p:nvSpPr>
        <p:spPr>
          <a:xfrm>
            <a:off x="1112111" y="5669634"/>
            <a:ext cx="3374384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55" name="직사각형 18">
            <a:extLst>
              <a:ext uri="{FF2B5EF4-FFF2-40B4-BE49-F238E27FC236}">
                <a16:creationId xmlns:a16="http://schemas.microsoft.com/office/drawing/2014/main" id="{B4107FAB-D85A-7585-3881-5999F32D4E99}"/>
              </a:ext>
            </a:extLst>
          </p:cNvPr>
          <p:cNvSpPr/>
          <p:nvPr/>
        </p:nvSpPr>
        <p:spPr>
          <a:xfrm>
            <a:off x="7930988" y="5534179"/>
            <a:ext cx="3347158" cy="467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맥주 선택의 어려움 해결 필요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71FB37-0B6F-E79D-27BF-B46FDBFE2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2" r="48866" b="23024"/>
          <a:stretch/>
        </p:blipFill>
        <p:spPr>
          <a:xfrm>
            <a:off x="4351120" y="3300100"/>
            <a:ext cx="2431764" cy="28858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0290D-0871-6593-A8D4-07B6F5E7083D}"/>
              </a:ext>
            </a:extLst>
          </p:cNvPr>
          <p:cNvSpPr txBox="1"/>
          <p:nvPr/>
        </p:nvSpPr>
        <p:spPr>
          <a:xfrm>
            <a:off x="780283" y="413825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연구의 필요성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11B7C6-4C7B-E3E6-E1C7-3C93BB802A0B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60EC-0260-8134-9E6C-5438D265AFA2}"/>
              </a:ext>
            </a:extLst>
          </p:cNvPr>
          <p:cNvSpPr txBox="1"/>
          <p:nvPr/>
        </p:nvSpPr>
        <p:spPr>
          <a:xfrm>
            <a:off x="7658531" y="2381387"/>
            <a:ext cx="500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“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맥주가 너무 많아서 고르지 못하겠네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“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D78FA-3E0B-5E88-39E6-803FAFCD09DF}"/>
              </a:ext>
            </a:extLst>
          </p:cNvPr>
          <p:cNvSpPr txBox="1"/>
          <p:nvPr/>
        </p:nvSpPr>
        <p:spPr>
          <a:xfrm>
            <a:off x="6707061" y="2976288"/>
            <a:ext cx="5005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“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맥주는 무슨 맛이지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?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“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E3B8-E5DD-334A-B1BF-36ED456A5CD8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1D3EC14-74F0-4785-81AA-B27A00228EF3}"/>
              </a:ext>
            </a:extLst>
          </p:cNvPr>
          <p:cNvSpPr/>
          <p:nvPr/>
        </p:nvSpPr>
        <p:spPr>
          <a:xfrm>
            <a:off x="9275056" y="3720595"/>
            <a:ext cx="2055043" cy="1618925"/>
          </a:xfrm>
          <a:prstGeom prst="roundRect">
            <a:avLst>
              <a:gd name="adj" fmla="val 851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18">
            <a:extLst>
              <a:ext uri="{FF2B5EF4-FFF2-40B4-BE49-F238E27FC236}">
                <a16:creationId xmlns:a16="http://schemas.microsoft.com/office/drawing/2014/main" id="{22B6408D-8F05-A59A-D571-132605A30929}"/>
              </a:ext>
            </a:extLst>
          </p:cNvPr>
          <p:cNvSpPr/>
          <p:nvPr/>
        </p:nvSpPr>
        <p:spPr>
          <a:xfrm>
            <a:off x="9394292" y="3996139"/>
            <a:ext cx="1816570" cy="13433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맥주에 대한 정보를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얻을 수 있는 SNS,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커뮤니티 공간이 적음</a:t>
            </a: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39032507-956D-C7B7-6E78-FE9BFD0499B3}"/>
              </a:ext>
            </a:extLst>
          </p:cNvPr>
          <p:cNvSpPr/>
          <p:nvPr/>
        </p:nvSpPr>
        <p:spPr>
          <a:xfrm>
            <a:off x="7580192" y="5582724"/>
            <a:ext cx="369713" cy="33809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A37A60-50E7-8A6F-A3DB-B13AF1741BC0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3</a:t>
            </a:r>
            <a:r>
              <a:rPr lang="ko-KR" altLang="en-US" sz="1200" dirty="0">
                <a:solidFill>
                  <a:srgbClr val="002060"/>
                </a:solidFill>
                <a:ea typeface="맑은 고딕"/>
              </a:rPr>
              <a:t>/</a:t>
            </a:r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19</a:t>
            </a:r>
            <a:endParaRPr lang="ko-KR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68"/>
    </mc:Choice>
    <mc:Fallback xmlns="">
      <p:transition spd="slow" advTm="215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18">
            <a:extLst>
              <a:ext uri="{FF2B5EF4-FFF2-40B4-BE49-F238E27FC236}">
                <a16:creationId xmlns:a16="http://schemas.microsoft.com/office/drawing/2014/main" id="{DEDED159-CAB4-D835-B061-1BA508C8D2EB}"/>
              </a:ext>
            </a:extLst>
          </p:cNvPr>
          <p:cNvSpPr/>
          <p:nvPr/>
        </p:nvSpPr>
        <p:spPr>
          <a:xfrm>
            <a:off x="1140670" y="5491617"/>
            <a:ext cx="4761858" cy="783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30" name="직사각형 18">
            <a:extLst>
              <a:ext uri="{FF2B5EF4-FFF2-40B4-BE49-F238E27FC236}">
                <a16:creationId xmlns:a16="http://schemas.microsoft.com/office/drawing/2014/main" id="{3B3A8AAC-EABC-E966-62C5-1514C365AD20}"/>
              </a:ext>
            </a:extLst>
          </p:cNvPr>
          <p:cNvSpPr/>
          <p:nvPr/>
        </p:nvSpPr>
        <p:spPr>
          <a:xfrm>
            <a:off x="1112111" y="5669634"/>
            <a:ext cx="3374384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0290D-0871-6593-A8D4-07B6F5E7083D}"/>
              </a:ext>
            </a:extLst>
          </p:cNvPr>
          <p:cNvSpPr txBox="1"/>
          <p:nvPr/>
        </p:nvSpPr>
        <p:spPr>
          <a:xfrm>
            <a:off x="780283" y="413825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연구의 필요성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11B7C6-4C7B-E3E6-E1C7-3C93BB802A0B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E3B8-E5DD-334A-B1BF-36ED456A5CD8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책, 로고, 폰트이(가) 표시된 사진&#10;&#10;자동 생성된 설명">
            <a:extLst>
              <a:ext uri="{FF2B5EF4-FFF2-40B4-BE49-F238E27FC236}">
                <a16:creationId xmlns:a16="http://schemas.microsoft.com/office/drawing/2014/main" id="{2EEABB58-8D6A-2526-A88E-22A77A20A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37" y="1515986"/>
            <a:ext cx="2266950" cy="4572000"/>
          </a:xfrm>
          <a:prstGeom prst="rect">
            <a:avLst/>
          </a:prstGeom>
        </p:spPr>
      </p:pic>
      <p:pic>
        <p:nvPicPr>
          <p:cNvPr id="13" name="그림 12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F5D8DEC0-38EB-2BD6-0006-C23F21849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0" y="1502949"/>
            <a:ext cx="2228850" cy="4572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A03FD9-08CC-07D3-5DCD-DC86A045445F}"/>
              </a:ext>
            </a:extLst>
          </p:cNvPr>
          <p:cNvSpPr/>
          <p:nvPr/>
        </p:nvSpPr>
        <p:spPr>
          <a:xfrm>
            <a:off x="6299603" y="2390217"/>
            <a:ext cx="5414853" cy="3754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와인 검색 및 정보 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사용자가 원하는 와인을 검색하여 해당</a:t>
            </a:r>
            <a:endParaRPr lang="en-US" altLang="ko-KR" sz="1400" b="0" i="0" dirty="0">
              <a:solidFill>
                <a:srgbClr val="1A2E52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1A2E5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  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와인의 품종</a:t>
            </a: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원산지</a:t>
            </a: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생산자</a:t>
            </a: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가격 등의 정보와 함께 커뮤니티의 </a:t>
            </a:r>
            <a:endParaRPr lang="en-US" altLang="ko-KR" sz="1400" b="0" i="0" dirty="0">
              <a:solidFill>
                <a:srgbClr val="1A2E52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1A2E5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  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회원들이 작성한 리뷰와 평점도 확인할 수 있다</a:t>
            </a: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와인 평가 및 리뷰 </a:t>
            </a:r>
            <a:r>
              <a:rPr lang="en-US" altLang="ko-KR" sz="1400" b="1" dirty="0">
                <a:solidFill>
                  <a:srgbClr val="1A2E52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자신이 시음한 와인에 대한 평가와 리뷰를 </a:t>
            </a:r>
            <a:endParaRPr lang="en-US" altLang="ko-KR" sz="1400" b="0" i="0" dirty="0">
              <a:solidFill>
                <a:srgbClr val="1A2E52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1A2E5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작성할 수 있다</a:t>
            </a: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이를 통해 다른 사용자들은 와인의 맛</a:t>
            </a: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향</a:t>
            </a: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특징 등에 대한</a:t>
            </a:r>
            <a:endParaRPr lang="en-US" altLang="ko-KR" sz="1400" b="0" i="0" dirty="0">
              <a:solidFill>
                <a:srgbClr val="1A2E52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1A2E5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정보를 얻을 수 있다</a:t>
            </a: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accent1">
                  <a:lumMod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스캔 기능 </a:t>
            </a:r>
            <a:r>
              <a:rPr lang="en-US" altLang="ko-KR" sz="1400" b="1" dirty="0">
                <a:solidFill>
                  <a:srgbClr val="1A2E5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와인 레이블을 스캔하여 해당 와인에 대한 정보를 바로 확인</a:t>
            </a:r>
            <a:b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</a:b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할 수 있는 기능을 제공한다</a:t>
            </a: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와인 레이블을 스캔 후 사용자에게 관련 정</a:t>
            </a:r>
            <a:b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</a:b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 </a:t>
            </a:r>
            <a:r>
              <a:rPr lang="ko-KR" altLang="en-US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보와 리뷰를 제공한다</a:t>
            </a:r>
            <a:r>
              <a:rPr lang="en-US" altLang="ko-KR" sz="1400" b="0" i="0" dirty="0">
                <a:solidFill>
                  <a:srgbClr val="1A2E52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  <a:endParaRPr lang="en-US" altLang="ko-KR" sz="1400" b="1" dirty="0">
              <a:solidFill>
                <a:srgbClr val="1A2E5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5C008A-B5C1-16C3-2EEC-B2A3AF212BBE}"/>
              </a:ext>
            </a:extLst>
          </p:cNvPr>
          <p:cNvGrpSpPr/>
          <p:nvPr/>
        </p:nvGrpSpPr>
        <p:grpSpPr>
          <a:xfrm>
            <a:off x="6299603" y="1209046"/>
            <a:ext cx="5990720" cy="1381461"/>
            <a:chOff x="6309436" y="1164066"/>
            <a:chExt cx="5990720" cy="13814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550961-73C1-3819-BBE0-8E0729FE63FC}"/>
                </a:ext>
              </a:extLst>
            </p:cNvPr>
            <p:cNvSpPr txBox="1"/>
            <p:nvPr/>
          </p:nvSpPr>
          <p:spPr>
            <a:xfrm>
              <a:off x="6309436" y="1391365"/>
              <a:ext cx="5990720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accent1">
                      <a:lumMod val="50000"/>
                    </a:schemeClr>
                  </a:solidFill>
                  <a:ea typeface="맑은 고딕"/>
                </a:rPr>
                <a:t> </a:t>
              </a:r>
              <a:endParaRPr lang="en-US" altLang="ko-KR" b="1" dirty="0">
                <a:solidFill>
                  <a:schemeClr val="accent1">
                    <a:lumMod val="50000"/>
                  </a:schemeClr>
                </a:solidFill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A11026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와인 정보 및 소비자 리뷰를 제공하는 온라인 와인 커뮤니티 앱 </a:t>
              </a:r>
              <a:endParaRPr lang="en-US" altLang="ko-KR" sz="1600" dirty="0">
                <a:solidFill>
                  <a:srgbClr val="A11026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endParaRPr lang="ko-KR" altLang="en-US" dirty="0"/>
            </a:p>
          </p:txBody>
        </p:sp>
        <p:pic>
          <p:nvPicPr>
            <p:cNvPr id="3" name="Picture 2" descr="Vivino, the World's Largest Wine App and Marketplace, Raises $155 Million  in Series D Funding">
              <a:extLst>
                <a:ext uri="{FF2B5EF4-FFF2-40B4-BE49-F238E27FC236}">
                  <a16:creationId xmlns:a16="http://schemas.microsoft.com/office/drawing/2014/main" id="{35A5BCA7-A68A-2C51-1987-3A396B8C95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8262" y="1164066"/>
              <a:ext cx="1451236" cy="677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097994-58A0-9D60-E57D-AA91A60BD127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4</a:t>
            </a:r>
            <a:r>
              <a:rPr lang="ko-KR" altLang="en-US" sz="1200" dirty="0">
                <a:solidFill>
                  <a:srgbClr val="002060"/>
                </a:solidFill>
                <a:ea typeface="맑은 고딕"/>
              </a:rPr>
              <a:t>/</a:t>
            </a:r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19</a:t>
            </a:r>
            <a:endParaRPr lang="ko-KR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3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32"/>
    </mc:Choice>
    <mc:Fallback xmlns="">
      <p:transition spd="slow" advTm="2623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D70290D-0871-6593-A8D4-07B6F5E7083D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11B7C6-4C7B-E3E6-E1C7-3C93BB802A0B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E3B8-E5DD-334A-B1BF-36ED456A5CD8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80B63A-35B2-B485-5387-CDAE709A9C8F}"/>
              </a:ext>
            </a:extLst>
          </p:cNvPr>
          <p:cNvSpPr/>
          <p:nvPr/>
        </p:nvSpPr>
        <p:spPr>
          <a:xfrm>
            <a:off x="1138005" y="1324596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70E461-81B2-8ACD-438F-3AB3C8F2E122}"/>
              </a:ext>
            </a:extLst>
          </p:cNvPr>
          <p:cNvSpPr/>
          <p:nvPr/>
        </p:nvSpPr>
        <p:spPr>
          <a:xfrm>
            <a:off x="0" y="5262732"/>
            <a:ext cx="12192000" cy="11430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ea typeface="나눔스퀘어OTF_ac ExtraBold"/>
              </a:rPr>
              <a:t>본 연구는 각 맥주의 특징을 한 눈에 알아보기 쉽게 정보를 제공함으로써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a typeface="나눔스퀘어OTF_ac ExtraBold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ea typeface="나눔스퀘어OTF_ac ExtraBold"/>
              </a:rPr>
              <a:t>소비자의 맥주 선택의 폭을 넓히고자 한다.</a:t>
            </a:r>
            <a:r>
              <a:rPr lang="ko-KR" sz="2000" dirty="0">
                <a:solidFill>
                  <a:schemeClr val="accent1">
                    <a:lumMod val="50000"/>
                  </a:schemeClr>
                </a:solidFill>
                <a:ea typeface="나눔스퀘어OTF_ac ExtraBold"/>
              </a:rPr>
              <a:t> 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ea typeface="나눔스퀘어OTF_ac ExtraBold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D8BDECD-9DC9-F955-87C6-25F637EAB94D}"/>
              </a:ext>
            </a:extLst>
          </p:cNvPr>
          <p:cNvGrpSpPr/>
          <p:nvPr/>
        </p:nvGrpSpPr>
        <p:grpSpPr>
          <a:xfrm>
            <a:off x="1917711" y="1355030"/>
            <a:ext cx="3740812" cy="3740812"/>
            <a:chOff x="1326039" y="2303155"/>
            <a:chExt cx="3912935" cy="3912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BFE4A3F-915D-3F85-83E0-3D4FAB12A253}"/>
                </a:ext>
              </a:extLst>
            </p:cNvPr>
            <p:cNvSpPr/>
            <p:nvPr/>
          </p:nvSpPr>
          <p:spPr>
            <a:xfrm>
              <a:off x="1326039" y="2303155"/>
              <a:ext cx="3912935" cy="391293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4E73B-CF6C-5612-485E-4AE0009E3277}"/>
                </a:ext>
              </a:extLst>
            </p:cNvPr>
            <p:cNvSpPr txBox="1"/>
            <p:nvPr/>
          </p:nvSpPr>
          <p:spPr>
            <a:xfrm>
              <a:off x="1572871" y="3542418"/>
              <a:ext cx="3419271" cy="1885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각 맥주의 특징들을</a:t>
              </a: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키워드</a:t>
              </a: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로</a:t>
              </a:r>
              <a:endPara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제공함으로써 소비자들에게</a:t>
              </a:r>
              <a:endPara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편리성 증대</a:t>
              </a:r>
            </a:p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E2A85AF-CD46-6624-0AA9-60081B39830C}"/>
              </a:ext>
            </a:extLst>
          </p:cNvPr>
          <p:cNvGrpSpPr/>
          <p:nvPr/>
        </p:nvGrpSpPr>
        <p:grpSpPr>
          <a:xfrm>
            <a:off x="6382135" y="1355030"/>
            <a:ext cx="3740812" cy="3740812"/>
            <a:chOff x="5790463" y="2303155"/>
            <a:chExt cx="3912935" cy="3912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B3848B3-EFCB-6372-A939-C1161AA96C4A}"/>
                </a:ext>
              </a:extLst>
            </p:cNvPr>
            <p:cNvSpPr/>
            <p:nvPr/>
          </p:nvSpPr>
          <p:spPr>
            <a:xfrm>
              <a:off x="5790463" y="2303155"/>
              <a:ext cx="3912935" cy="391293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60382D-4DF9-5F22-6D66-FCCE23E79B05}"/>
                </a:ext>
              </a:extLst>
            </p:cNvPr>
            <p:cNvSpPr txBox="1"/>
            <p:nvPr/>
          </p:nvSpPr>
          <p:spPr>
            <a:xfrm>
              <a:off x="6037294" y="3311586"/>
              <a:ext cx="3419271" cy="2464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맥주에 대한</a:t>
              </a:r>
              <a:r>
                <a:rPr lang="en-US" altLang="ko-KR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사용자</a:t>
              </a:r>
              <a:endPara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리뷰</a:t>
              </a:r>
              <a:r>
                <a:rPr lang="en-US" altLang="ko-KR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데이터</a:t>
              </a: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를 활용하여</a:t>
              </a:r>
              <a:endPara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Light" panose="020B0600000101010101" pitchFamily="34" charset="-127"/>
                  <a:ea typeface="나눔스퀘어OTF_ac Light" panose="020B0600000101010101" pitchFamily="34" charset="-127"/>
                </a:rPr>
                <a:t>소비자가 선택한 맥주와</a:t>
              </a:r>
              <a:endPara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비슷한 맥주 제공</a:t>
              </a:r>
            </a:p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1C74F-72F0-9AE6-1BF4-3413BA028720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5</a:t>
            </a:r>
            <a:r>
              <a:rPr lang="ko-KR" altLang="en-US" sz="1200" dirty="0">
                <a:solidFill>
                  <a:srgbClr val="002060"/>
                </a:solidFill>
                <a:ea typeface="맑은 고딕"/>
              </a:rPr>
              <a:t>/</a:t>
            </a:r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19</a:t>
            </a:r>
            <a:endParaRPr lang="ko-KR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2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4"/>
    </mc:Choice>
    <mc:Fallback xmlns="">
      <p:transition spd="slow" advTm="163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FDB7D2-0574-561C-A01C-DAB4CBC33CF3}"/>
              </a:ext>
            </a:extLst>
          </p:cNvPr>
          <p:cNvSpPr/>
          <p:nvPr/>
        </p:nvSpPr>
        <p:spPr>
          <a:xfrm>
            <a:off x="7514080" y="2250660"/>
            <a:ext cx="3716256" cy="202167"/>
          </a:xfrm>
          <a:prstGeom prst="rect">
            <a:avLst/>
          </a:prstGeom>
          <a:solidFill>
            <a:srgbClr val="FFE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093AD84-A562-E756-C160-B51403692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35" y="1792337"/>
            <a:ext cx="5923503" cy="3335284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C9EC954-4DF9-4A3C-9398-FB7C690C88E2}"/>
              </a:ext>
            </a:extLst>
          </p:cNvPr>
          <p:cNvSpPr/>
          <p:nvPr/>
        </p:nvSpPr>
        <p:spPr>
          <a:xfrm>
            <a:off x="3027203" y="4066101"/>
            <a:ext cx="2089082" cy="1094178"/>
          </a:xfrm>
          <a:prstGeom prst="roundRect">
            <a:avLst>
              <a:gd name="adj" fmla="val 8708"/>
            </a:avLst>
          </a:prstGeom>
          <a:solidFill>
            <a:srgbClr val="FFEBAB">
              <a:alpha val="28000"/>
            </a:srgb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87509" y="1313755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47AADB-9EAF-F0E7-558E-B9F91A157FD8}"/>
              </a:ext>
            </a:extLst>
          </p:cNvPr>
          <p:cNvSpPr/>
          <p:nvPr/>
        </p:nvSpPr>
        <p:spPr>
          <a:xfrm>
            <a:off x="789380" y="1141002"/>
            <a:ext cx="3911937" cy="5917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RateBeer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ea typeface="맑은 고딕"/>
              </a:rPr>
              <a:t>- 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해외 맥주 리뷰 사이트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6EAAB-82BF-8EB1-BF49-ECC7C4C4CD18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3AEEC-9390-EF5B-F857-0C8773D7D25B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2730EFE-79D0-A154-B197-3EB1D6DBBCB3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02132CA-D8B8-4935-C329-219AB2F70D2D}"/>
              </a:ext>
            </a:extLst>
          </p:cNvPr>
          <p:cNvCxnSpPr>
            <a:cxnSpLocks/>
          </p:cNvCxnSpPr>
          <p:nvPr/>
        </p:nvCxnSpPr>
        <p:spPr>
          <a:xfrm>
            <a:off x="3564164" y="4735286"/>
            <a:ext cx="0" cy="1335657"/>
          </a:xfrm>
          <a:prstGeom prst="line">
            <a:avLst/>
          </a:prstGeom>
          <a:ln w="12700">
            <a:solidFill>
              <a:srgbClr val="20386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D24F68D6-43DE-E239-054A-0D619550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889" r="94222">
                        <a14:foregroundMark x1="5889" y1="47000" x2="5889" y2="47000"/>
                        <a14:foregroundMark x1="50556" y1="52600" x2="50556" y2="52600"/>
                        <a14:foregroundMark x1="60111" y1="45600" x2="60111" y2="45600"/>
                        <a14:foregroundMark x1="81556" y1="53200" x2="81556" y2="53200"/>
                        <a14:foregroundMark x1="94222" y1="45000" x2="94222" y2="45000"/>
                        <a14:foregroundMark x1="7667" y1="50800" x2="7667" y2="50800"/>
                        <a14:foregroundMark x1="29111" y1="50000" x2="29111" y2="50800"/>
                        <a14:foregroundMark x1="38222" y1="53800" x2="38222" y2="53800"/>
                        <a14:foregroundMark x1="49222" y1="55800" x2="49222" y2="55800"/>
                        <a14:foregroundMark x1="62889" y1="55800" x2="62889" y2="55800"/>
                        <a14:foregroundMark x1="47111" y1="52000" x2="47111" y2="52000"/>
                        <a14:foregroundMark x1="78111" y1="53200" x2="78111" y2="5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495" y="220761"/>
            <a:ext cx="1908520" cy="10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0F91C1-85A2-0083-A4FD-74F81F447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105478"/>
              </p:ext>
            </p:extLst>
          </p:nvPr>
        </p:nvGraphicFramePr>
        <p:xfrm>
          <a:off x="7186231" y="4486944"/>
          <a:ext cx="4454778" cy="15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389">
                  <a:extLst>
                    <a:ext uri="{9D8B030D-6E8A-4147-A177-3AD203B41FA5}">
                      <a16:colId xmlns:a16="http://schemas.microsoft.com/office/drawing/2014/main" val="2925001029"/>
                    </a:ext>
                  </a:extLst>
                </a:gridCol>
                <a:gridCol w="2227389">
                  <a:extLst>
                    <a:ext uri="{9D8B030D-6E8A-4147-A177-3AD203B41FA5}">
                      <a16:colId xmlns:a16="http://schemas.microsoft.com/office/drawing/2014/main" val="332457996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1A2E52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맥주 평가 지표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1A2E52"/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평가 지표 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16997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Aroma(0~10)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맥주의 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5595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Appearance(0~5)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맥주를 따랐을 때 외관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거품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색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8038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Flavor(0~10)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맥주의 맛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49740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Mouthfeel(0~5)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목넘김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2339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9EA506-111D-376C-2C10-A211E748E0B8}"/>
              </a:ext>
            </a:extLst>
          </p:cNvPr>
          <p:cNvSpPr txBox="1"/>
          <p:nvPr/>
        </p:nvSpPr>
        <p:spPr>
          <a:xfrm>
            <a:off x="3564164" y="5812909"/>
            <a:ext cx="12320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A2E52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상세 리뷰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B1C61-AE90-3399-C2F3-B8F89B8D9315}"/>
              </a:ext>
            </a:extLst>
          </p:cNvPr>
          <p:cNvSpPr txBox="1"/>
          <p:nvPr/>
        </p:nvSpPr>
        <p:spPr>
          <a:xfrm>
            <a:off x="1580494" y="5597466"/>
            <a:ext cx="12320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1A2E52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고객 정보</a:t>
            </a:r>
            <a:r>
              <a:rPr lang="en-US" altLang="ko-KR" sz="1400" dirty="0">
                <a:solidFill>
                  <a:srgbClr val="1A2E52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1A2E52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endParaRPr lang="en-US" altLang="ko-KR" sz="1400" dirty="0">
              <a:solidFill>
                <a:srgbClr val="1A2E52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r>
              <a:rPr lang="ko-KR" altLang="en-US" sz="1400" dirty="0">
                <a:solidFill>
                  <a:srgbClr val="1A2E52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평점</a:t>
            </a:r>
            <a:r>
              <a:rPr lang="en-US" altLang="ko-KR" sz="1400" dirty="0">
                <a:solidFill>
                  <a:srgbClr val="1A2E52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1A2E52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날짜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E0BE849-8B6D-2BF1-4631-94F2A26D1347}"/>
              </a:ext>
            </a:extLst>
          </p:cNvPr>
          <p:cNvGrpSpPr/>
          <p:nvPr/>
        </p:nvGrpSpPr>
        <p:grpSpPr>
          <a:xfrm>
            <a:off x="7186230" y="1570629"/>
            <a:ext cx="4456036" cy="2438519"/>
            <a:chOff x="4983051" y="1569909"/>
            <a:chExt cx="4193906" cy="401816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B8F375A-9133-5C64-50FB-3B3D2147AB96}"/>
                </a:ext>
              </a:extLst>
            </p:cNvPr>
            <p:cNvSpPr/>
            <p:nvPr/>
          </p:nvSpPr>
          <p:spPr>
            <a:xfrm>
              <a:off x="4983051" y="1896064"/>
              <a:ext cx="4193906" cy="3692011"/>
            </a:xfrm>
            <a:prstGeom prst="roundRect">
              <a:avLst>
                <a:gd name="adj" fmla="val 6325"/>
              </a:avLst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174B61-8AF4-C52A-3712-4DD5A1B58594}"/>
                </a:ext>
              </a:extLst>
            </p:cNvPr>
            <p:cNvSpPr txBox="1"/>
            <p:nvPr/>
          </p:nvSpPr>
          <p:spPr>
            <a:xfrm>
              <a:off x="5246138" y="2589014"/>
              <a:ext cx="3925067" cy="258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편의점 맥주 중 리뷰가 </a:t>
              </a:r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10</a:t>
              </a:r>
              <a:r>
                <a:rPr lang="ko-KR" altLang="en-US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개 이상인 맥주 </a:t>
              </a:r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69</a:t>
              </a:r>
              <a:r>
                <a:rPr lang="ko-KR" altLang="en-US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개</a:t>
              </a:r>
              <a:endParaRPr lang="en-US" altLang="ko-KR" sz="1600" dirty="0">
                <a:solidFill>
                  <a:srgbClr val="1A2E52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endParaRPr lang="en-US" altLang="ko-KR" sz="1600" dirty="0">
                <a:solidFill>
                  <a:srgbClr val="1A2E52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1. </a:t>
              </a:r>
              <a:r>
                <a:rPr lang="ko-KR" altLang="en-US" sz="1600" dirty="0" err="1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맥주명</a:t>
              </a:r>
              <a:endParaRPr lang="en-US" altLang="ko-KR" sz="1600" dirty="0">
                <a:solidFill>
                  <a:srgbClr val="1A2E52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2. </a:t>
              </a:r>
              <a:r>
                <a:rPr lang="ko-KR" altLang="en-US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고객정보</a:t>
              </a:r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고객명</a:t>
              </a:r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국적</a:t>
              </a:r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총 </a:t>
              </a:r>
              <a:r>
                <a:rPr lang="ko-KR" altLang="en-US" sz="1600" dirty="0" err="1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리뷰수</a:t>
              </a:r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전체 평점</a:t>
              </a:r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</a:p>
            <a:p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3. </a:t>
              </a:r>
              <a:r>
                <a:rPr lang="ko-KR" altLang="en-US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상세 리뷰</a:t>
              </a:r>
              <a:endParaRPr lang="en-US" altLang="ko-KR" sz="1600" dirty="0">
                <a:solidFill>
                  <a:srgbClr val="1A2E52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4. </a:t>
              </a:r>
              <a:r>
                <a:rPr lang="ko-KR" altLang="en-US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맥주 평가 지표 </a:t>
              </a:r>
              <a:r>
                <a:rPr lang="en-US" altLang="ko-KR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4</a:t>
              </a:r>
              <a:r>
                <a:rPr lang="ko-KR" altLang="en-US" sz="1600" dirty="0">
                  <a:solidFill>
                    <a:srgbClr val="1A2E52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요소</a:t>
              </a:r>
              <a:endParaRPr lang="en-US" altLang="ko-KR" sz="1600" dirty="0">
                <a:solidFill>
                  <a:srgbClr val="1A2E52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9C61A16-90CF-B132-4D13-7C8CB0461FF9}"/>
                </a:ext>
              </a:extLst>
            </p:cNvPr>
            <p:cNvSpPr/>
            <p:nvPr/>
          </p:nvSpPr>
          <p:spPr>
            <a:xfrm>
              <a:off x="5779174" y="1627204"/>
              <a:ext cx="2600708" cy="544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826C8F-6018-C8A2-826E-7A5D1C343603}"/>
                </a:ext>
              </a:extLst>
            </p:cNvPr>
            <p:cNvSpPr txBox="1"/>
            <p:nvPr/>
          </p:nvSpPr>
          <p:spPr>
            <a:xfrm>
              <a:off x="5841821" y="1569909"/>
              <a:ext cx="2475413" cy="760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크롤링할 데이터</a:t>
              </a:r>
              <a:endParaRPr lang="ko-KR" altLang="ko-KR" sz="2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C5D66C5-9196-4CF0-ED6A-218C114BA163}"/>
              </a:ext>
            </a:extLst>
          </p:cNvPr>
          <p:cNvSpPr/>
          <p:nvPr/>
        </p:nvSpPr>
        <p:spPr>
          <a:xfrm>
            <a:off x="5206883" y="4113081"/>
            <a:ext cx="1466060" cy="549118"/>
          </a:xfrm>
          <a:prstGeom prst="roundRect">
            <a:avLst>
              <a:gd name="adj" fmla="val 8708"/>
            </a:avLst>
          </a:prstGeom>
          <a:solidFill>
            <a:srgbClr val="FFEBAB">
              <a:alpha val="28000"/>
            </a:srgb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111B822-EC2B-3BBA-4573-C5C5674440A4}"/>
              </a:ext>
            </a:extLst>
          </p:cNvPr>
          <p:cNvSpPr/>
          <p:nvPr/>
        </p:nvSpPr>
        <p:spPr>
          <a:xfrm>
            <a:off x="1280054" y="4087873"/>
            <a:ext cx="1232085" cy="527670"/>
          </a:xfrm>
          <a:prstGeom prst="roundRect">
            <a:avLst>
              <a:gd name="adj" fmla="val 8708"/>
            </a:avLst>
          </a:prstGeom>
          <a:solidFill>
            <a:srgbClr val="FFEBAB">
              <a:alpha val="28000"/>
            </a:srgb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DFA17D1-D3EB-3227-712F-41946B7E17D0}"/>
              </a:ext>
            </a:extLst>
          </p:cNvPr>
          <p:cNvCxnSpPr>
            <a:cxnSpLocks/>
          </p:cNvCxnSpPr>
          <p:nvPr/>
        </p:nvCxnSpPr>
        <p:spPr>
          <a:xfrm>
            <a:off x="1580494" y="4483263"/>
            <a:ext cx="0" cy="1587680"/>
          </a:xfrm>
          <a:prstGeom prst="line">
            <a:avLst/>
          </a:prstGeom>
          <a:ln w="12700">
            <a:solidFill>
              <a:srgbClr val="20386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04125E9-FF88-7CF4-DC7C-AA6DCC84F65A}"/>
              </a:ext>
            </a:extLst>
          </p:cNvPr>
          <p:cNvCxnSpPr>
            <a:cxnSpLocks/>
          </p:cNvCxnSpPr>
          <p:nvPr/>
        </p:nvCxnSpPr>
        <p:spPr>
          <a:xfrm>
            <a:off x="6490406" y="4410417"/>
            <a:ext cx="5150603" cy="0"/>
          </a:xfrm>
          <a:prstGeom prst="line">
            <a:avLst/>
          </a:prstGeom>
          <a:ln w="12700">
            <a:solidFill>
              <a:srgbClr val="20386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62E079B-2FBD-C694-5420-E2DC6EA2B084}"/>
              </a:ext>
            </a:extLst>
          </p:cNvPr>
          <p:cNvSpPr/>
          <p:nvPr/>
        </p:nvSpPr>
        <p:spPr>
          <a:xfrm>
            <a:off x="1001486" y="2124434"/>
            <a:ext cx="1077685" cy="313966"/>
          </a:xfrm>
          <a:prstGeom prst="roundRect">
            <a:avLst>
              <a:gd name="adj" fmla="val 8708"/>
            </a:avLst>
          </a:prstGeom>
          <a:solidFill>
            <a:srgbClr val="FFEBAB">
              <a:alpha val="28000"/>
            </a:srgbClr>
          </a:solidFill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AB6AD-8239-0FC0-AEEC-AC596DB3D87D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6</a:t>
            </a:r>
            <a:r>
              <a:rPr lang="ko-KR" altLang="en-US" sz="1200" dirty="0">
                <a:solidFill>
                  <a:srgbClr val="002060"/>
                </a:solidFill>
                <a:ea typeface="맑은 고딕"/>
              </a:rPr>
              <a:t>/</a:t>
            </a:r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19</a:t>
            </a:r>
            <a:endParaRPr lang="ko-KR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89"/>
    </mc:Choice>
    <mc:Fallback xmlns="">
      <p:transition spd="slow" advTm="20189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87509" y="1313755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6EAAB-82BF-8EB1-BF49-ECC7C4C4CD18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3AEEC-9390-EF5B-F857-0C8773D7D25B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2730EFE-79D0-A154-B197-3EB1D6DBBCB3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724423-FB95-28B8-A67F-E43EE8759066}"/>
              </a:ext>
            </a:extLst>
          </p:cNvPr>
          <p:cNvSpPr txBox="1"/>
          <p:nvPr/>
        </p:nvSpPr>
        <p:spPr>
          <a:xfrm>
            <a:off x="1095970" y="1285598"/>
            <a:ext cx="2265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크롤링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한 데이터</a:t>
            </a: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B1D8DE0-426C-4FEF-B77F-B352D40F5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998" y="1732280"/>
            <a:ext cx="9334004" cy="4540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0E5125-4EAF-F112-C10A-444CB4577F6F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7</a:t>
            </a:r>
            <a:r>
              <a:rPr lang="ko-KR" altLang="en-US" sz="1200" dirty="0">
                <a:solidFill>
                  <a:srgbClr val="002060"/>
                </a:solidFill>
                <a:ea typeface="맑은 고딕"/>
              </a:rPr>
              <a:t>/</a:t>
            </a:r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19</a:t>
            </a:r>
            <a:endParaRPr lang="ko-KR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"/>
    </mc:Choice>
    <mc:Fallback xmlns="">
      <p:transition spd="slow" advTm="3445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E6B564-FBB2-7400-5782-515855DB3BA1}"/>
              </a:ext>
            </a:extLst>
          </p:cNvPr>
          <p:cNvSpPr/>
          <p:nvPr/>
        </p:nvSpPr>
        <p:spPr>
          <a:xfrm>
            <a:off x="1262743" y="1897443"/>
            <a:ext cx="9666514" cy="4350958"/>
          </a:xfrm>
          <a:prstGeom prst="roundRect">
            <a:avLst>
              <a:gd name="adj" fmla="val 9323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87509" y="1313755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6EAAB-82BF-8EB1-BF49-ECC7C4C4CD18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3AEEC-9390-EF5B-F857-0C8773D7D25B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2730EFE-79D0-A154-B197-3EB1D6DBBCB3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EBFF469-B944-DE56-4445-74EBC19D5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236" y="2789008"/>
            <a:ext cx="1714500" cy="304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8CF812-A1D6-C1AC-9687-BF4D4C6EC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066" y="2789008"/>
            <a:ext cx="1790700" cy="304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31ED45-A4FE-248E-733A-1780DCAF6A5F}"/>
              </a:ext>
            </a:extLst>
          </p:cNvPr>
          <p:cNvSpPr/>
          <p:nvPr/>
        </p:nvSpPr>
        <p:spPr>
          <a:xfrm>
            <a:off x="1753572" y="2188929"/>
            <a:ext cx="3911937" cy="426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소문자화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A7E955-BB07-911D-74D3-85495877B9ED}"/>
              </a:ext>
            </a:extLst>
          </p:cNvPr>
          <p:cNvSpPr/>
          <p:nvPr/>
        </p:nvSpPr>
        <p:spPr>
          <a:xfrm>
            <a:off x="1753572" y="3430544"/>
            <a:ext cx="3911937" cy="426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특수문자 제거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10E4421-6A91-79A5-290C-9D92ED4F8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578" y="4010446"/>
            <a:ext cx="1457325" cy="314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7663D3-B6DC-BFE2-E95D-C15E6B69D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811" y="4012203"/>
            <a:ext cx="1323975" cy="3714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EA977C-DECD-BC44-B4D2-D68A81A46F41}"/>
              </a:ext>
            </a:extLst>
          </p:cNvPr>
          <p:cNvSpPr/>
          <p:nvPr/>
        </p:nvSpPr>
        <p:spPr>
          <a:xfrm>
            <a:off x="1787202" y="4724823"/>
            <a:ext cx="3911937" cy="426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토큰화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D09F65-F362-A35D-B250-9E911A7F9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6780" y="5395511"/>
            <a:ext cx="1847850" cy="2857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1D094B6-8384-C469-A99B-890BA47A8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167" y="5124354"/>
            <a:ext cx="1019175" cy="8763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2BAB90-B45F-83FC-917E-A2F4E2C3FB5B}"/>
              </a:ext>
            </a:extLst>
          </p:cNvPr>
          <p:cNvSpPr/>
          <p:nvPr/>
        </p:nvSpPr>
        <p:spPr>
          <a:xfrm>
            <a:off x="6749038" y="2184640"/>
            <a:ext cx="3911937" cy="4261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의미없는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불용어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제거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179F08B-248A-1D0D-ACAB-3E142A23DE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4964" y="2769958"/>
            <a:ext cx="1076325" cy="3238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86A320F-D983-ECBB-8748-5F06A3F43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8181" y="2737198"/>
            <a:ext cx="809625" cy="3524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F0994A-6FFB-2F65-C4E7-D5E2936B247C}"/>
              </a:ext>
            </a:extLst>
          </p:cNvPr>
          <p:cNvSpPr/>
          <p:nvPr/>
        </p:nvSpPr>
        <p:spPr>
          <a:xfrm>
            <a:off x="6749037" y="3421539"/>
            <a:ext cx="3911937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5. </a:t>
            </a:r>
            <a:r>
              <a:rPr lang="en-US" altLang="ko-KR" sz="1600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PorterStemmer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를 이용하여</a:t>
            </a:r>
            <a:r>
              <a:rPr lang="en-US" altLang="ko-KR" sz="16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Courier New"/>
              </a:rPr>
              <a:t>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어간추출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29BD052-38D5-9E39-B458-495A3BA64D9C}"/>
              </a:ext>
            </a:extLst>
          </p:cNvPr>
          <p:cNvSpPr/>
          <p:nvPr/>
        </p:nvSpPr>
        <p:spPr>
          <a:xfrm>
            <a:off x="3770339" y="2881443"/>
            <a:ext cx="410641" cy="127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D1B28DBF-9759-B515-6714-3A0B583AA654}"/>
              </a:ext>
            </a:extLst>
          </p:cNvPr>
          <p:cNvSpPr/>
          <p:nvPr/>
        </p:nvSpPr>
        <p:spPr>
          <a:xfrm>
            <a:off x="3978234" y="5458504"/>
            <a:ext cx="410641" cy="127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7A7B4D59-08F7-8B45-F949-9F4F345EF612}"/>
              </a:ext>
            </a:extLst>
          </p:cNvPr>
          <p:cNvSpPr/>
          <p:nvPr/>
        </p:nvSpPr>
        <p:spPr>
          <a:xfrm>
            <a:off x="3510214" y="4134277"/>
            <a:ext cx="410641" cy="127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50128B81-80BA-83C9-D04D-EB51D4CC054A}"/>
              </a:ext>
            </a:extLst>
          </p:cNvPr>
          <p:cNvSpPr/>
          <p:nvPr/>
        </p:nvSpPr>
        <p:spPr>
          <a:xfrm>
            <a:off x="8429955" y="2875380"/>
            <a:ext cx="410641" cy="127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978084-7BDD-60F1-23D1-8CD005C125A0}"/>
              </a:ext>
            </a:extLst>
          </p:cNvPr>
          <p:cNvSpPr/>
          <p:nvPr/>
        </p:nvSpPr>
        <p:spPr>
          <a:xfrm>
            <a:off x="6775101" y="4643133"/>
            <a:ext cx="3911937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6. 2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가지 척도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5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점만점으로 통일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0" dirty="0" err="1">
                <a:solidFill>
                  <a:srgbClr val="000000"/>
                </a:solidFill>
                <a:effectLst/>
                <a:latin typeface="Courier New"/>
                <a:ea typeface="맑은 고딕"/>
                <a:cs typeface="Courier New"/>
              </a:rPr>
              <a:t>df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urier New"/>
                <a:ea typeface="맑은 고딕"/>
                <a:cs typeface="Courier New"/>
              </a:rPr>
              <a:t>[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urier New"/>
                <a:ea typeface="맑은 고딕"/>
                <a:cs typeface="Courier New"/>
              </a:rPr>
              <a:t>'Flavor'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urier New"/>
                <a:ea typeface="맑은 고딕"/>
                <a:cs typeface="Courier New"/>
              </a:rPr>
              <a:t>] / </a:t>
            </a:r>
            <a:r>
              <a:rPr lang="en-US" altLang="ko-KR" sz="1600" b="0" dirty="0">
                <a:solidFill>
                  <a:srgbClr val="098156"/>
                </a:solidFill>
                <a:effectLst/>
                <a:latin typeface="Courier New"/>
                <a:ea typeface="맑은 고딕"/>
                <a:cs typeface="Courier New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urier New"/>
                <a:ea typeface="맑은 고딕"/>
                <a:cs typeface="Courier New"/>
              </a:rPr>
              <a:t> * </a:t>
            </a:r>
            <a:r>
              <a:rPr lang="en-US" altLang="ko-KR" sz="1600" b="0" dirty="0">
                <a:solidFill>
                  <a:srgbClr val="098156"/>
                </a:solidFill>
                <a:effectLst/>
                <a:latin typeface="Courier New"/>
                <a:ea typeface="맑은 고딕"/>
                <a:cs typeface="Courier New"/>
              </a:rPr>
              <a:t>5</a:t>
            </a: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822115-A34B-84A3-A4C5-C24F050CD3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4964" y="4048098"/>
            <a:ext cx="3097451" cy="495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1C7D4E-7341-481B-CB7D-8D2C36D3FD6E}"/>
              </a:ext>
            </a:extLst>
          </p:cNvPr>
          <p:cNvSpPr txBox="1"/>
          <p:nvPr/>
        </p:nvSpPr>
        <p:spPr>
          <a:xfrm>
            <a:off x="1095970" y="1285598"/>
            <a:ext cx="255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데이터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전처리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6E05B-2E44-0DF3-F495-86E23EC89A7E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8</a:t>
            </a:r>
            <a:r>
              <a:rPr lang="ko-KR" altLang="en-US" sz="1200" dirty="0">
                <a:solidFill>
                  <a:srgbClr val="002060"/>
                </a:solidFill>
                <a:ea typeface="맑은 고딕"/>
              </a:rPr>
              <a:t>/</a:t>
            </a:r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19</a:t>
            </a:r>
            <a:endParaRPr lang="ko-KR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2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04"/>
    </mc:Choice>
    <mc:Fallback xmlns="">
      <p:transition spd="slow" advTm="16704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BCCDC4-E909-31C6-7E83-69DF06AB2B89}"/>
              </a:ext>
            </a:extLst>
          </p:cNvPr>
          <p:cNvSpPr/>
          <p:nvPr/>
        </p:nvSpPr>
        <p:spPr>
          <a:xfrm>
            <a:off x="1187509" y="1313755"/>
            <a:ext cx="9988397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b="1">
              <a:solidFill>
                <a:srgbClr val="0279FB"/>
              </a:solidFill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6EAAB-82BF-8EB1-BF49-ECC7C4C4CD18}"/>
              </a:ext>
            </a:extLst>
          </p:cNvPr>
          <p:cNvSpPr txBox="1"/>
          <p:nvPr/>
        </p:nvSpPr>
        <p:spPr>
          <a:xfrm>
            <a:off x="1651653" y="429517"/>
            <a:ext cx="409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연구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3AEEC-9390-EF5B-F857-0C8773D7D25B}"/>
              </a:ext>
            </a:extLst>
          </p:cNvPr>
          <p:cNvSpPr txBox="1"/>
          <p:nvPr/>
        </p:nvSpPr>
        <p:spPr>
          <a:xfrm>
            <a:off x="780283" y="336789"/>
            <a:ext cx="185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2730EFE-79D0-A154-B197-3EB1D6DBBCB3}"/>
              </a:ext>
            </a:extLst>
          </p:cNvPr>
          <p:cNvCxnSpPr>
            <a:cxnSpLocks/>
          </p:cNvCxnSpPr>
          <p:nvPr/>
        </p:nvCxnSpPr>
        <p:spPr>
          <a:xfrm>
            <a:off x="550985" y="1106230"/>
            <a:ext cx="1109003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2CF4663-B09C-61F8-E3D6-FA5C991D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54" y="1920383"/>
            <a:ext cx="10175492" cy="450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7552FE-AA32-AA2F-5867-795A0E4B431C}"/>
              </a:ext>
            </a:extLst>
          </p:cNvPr>
          <p:cNvSpPr txBox="1"/>
          <p:nvPr/>
        </p:nvSpPr>
        <p:spPr>
          <a:xfrm>
            <a:off x="1095970" y="1285598"/>
            <a:ext cx="255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전처리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후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C44E7-B206-1C04-7026-981E468F8E02}"/>
              </a:ext>
            </a:extLst>
          </p:cNvPr>
          <p:cNvSpPr txBox="1"/>
          <p:nvPr/>
        </p:nvSpPr>
        <p:spPr>
          <a:xfrm>
            <a:off x="11614818" y="6497741"/>
            <a:ext cx="95692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9</a:t>
            </a:r>
            <a:r>
              <a:rPr lang="ko-KR" altLang="en-US" sz="1200" dirty="0">
                <a:solidFill>
                  <a:srgbClr val="002060"/>
                </a:solidFill>
                <a:ea typeface="맑은 고딕"/>
              </a:rPr>
              <a:t>/</a:t>
            </a:r>
            <a:r>
              <a:rPr lang="en-US" altLang="ko-KR" sz="1200" dirty="0">
                <a:solidFill>
                  <a:srgbClr val="002060"/>
                </a:solidFill>
                <a:ea typeface="맑은 고딕"/>
              </a:rPr>
              <a:t>19</a:t>
            </a:r>
            <a:endParaRPr lang="ko-KR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63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0"/>
    </mc:Choice>
    <mc:Fallback xmlns="">
      <p:transition spd="slow" advTm="4810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5881</TotalTime>
  <Words>940</Words>
  <Application>Microsoft Macintosh PowerPoint</Application>
  <PresentationFormat>와이드스크린</PresentationFormat>
  <Paragraphs>214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Calibri</vt:lpstr>
      <vt:lpstr>맑은 고딕</vt:lpstr>
      <vt:lpstr>Courier New</vt:lpstr>
      <vt:lpstr>Arial</vt:lpstr>
      <vt:lpstr>나눔스퀘어OTF_ac Bold</vt:lpstr>
      <vt:lpstr>나눔스퀘어OTF_ac Light</vt:lpstr>
      <vt:lpstr>나눔스퀘어OTF_ac</vt:lpstr>
      <vt:lpstr>나눔스퀘어OTF_ac ExtraBold</vt:lpstr>
      <vt:lpstr>나눔스퀘어_ac Bold</vt:lpstr>
      <vt:lpstr>나눔고딕 ExtraBold</vt:lpstr>
      <vt:lpstr>나눔스퀘어_ac ExtraBold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남도형(2018314010)</dc:creator>
  <cp:lastModifiedBy>김남훈(2018314004)</cp:lastModifiedBy>
  <cp:revision>1422</cp:revision>
  <dcterms:created xsi:type="dcterms:W3CDTF">2023-03-17T23:48:35Z</dcterms:created>
  <dcterms:modified xsi:type="dcterms:W3CDTF">2023-10-31T01:30:17Z</dcterms:modified>
</cp:coreProperties>
</file>